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4" r:id="rId5"/>
    <p:sldId id="259" r:id="rId6"/>
    <p:sldId id="260" r:id="rId7"/>
    <p:sldId id="261" r:id="rId8"/>
    <p:sldId id="262" r:id="rId9"/>
    <p:sldId id="263" r:id="rId10"/>
    <p:sldId id="291" r:id="rId11"/>
    <p:sldId id="292" r:id="rId12"/>
    <p:sldId id="283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85" r:id="rId23"/>
    <p:sldId id="278" r:id="rId24"/>
    <p:sldId id="286" r:id="rId25"/>
    <p:sldId id="294" r:id="rId26"/>
    <p:sldId id="287" r:id="rId27"/>
    <p:sldId id="288" r:id="rId28"/>
    <p:sldId id="289" r:id="rId29"/>
    <p:sldId id="290" r:id="rId30"/>
  </p:sldIdLst>
  <p:sldSz cx="10383838" cy="7126288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45">
          <p15:clr>
            <a:srgbClr val="A4A3A4"/>
          </p15:clr>
        </p15:guide>
        <p15:guide id="2" pos="32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78" d="100"/>
          <a:sy n="78" d="100"/>
        </p:scale>
        <p:origin x="-660" y="-36"/>
      </p:cViewPr>
      <p:guideLst>
        <p:guide orient="horz" pos="2245"/>
        <p:guide pos="32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97980" y="1166270"/>
            <a:ext cx="7787879" cy="248100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97980" y="3742951"/>
            <a:ext cx="7787879" cy="172053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19.02.2019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9548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19.02.2019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805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30933" y="379409"/>
            <a:ext cx="2239015" cy="60392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13888" y="379409"/>
            <a:ext cx="6587247" cy="60392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19.02.2019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6642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19.02.2019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6604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8482" y="1776624"/>
            <a:ext cx="8956060" cy="29643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08482" y="4769006"/>
            <a:ext cx="8956060" cy="15588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19.02.2019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1913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713890" y="1897044"/>
            <a:ext cx="4413131" cy="4521564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56819" y="1897044"/>
            <a:ext cx="4413131" cy="4521564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19.02.2019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2590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5242" y="379409"/>
            <a:ext cx="8956060" cy="137742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15243" y="1746931"/>
            <a:ext cx="4392850" cy="85614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715243" y="2603076"/>
            <a:ext cx="4392850" cy="3828731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56820" y="1746931"/>
            <a:ext cx="4414484" cy="85614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56820" y="2603076"/>
            <a:ext cx="4414484" cy="3828731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19.02.2019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922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19.02.2019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3714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19.02.2019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512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5243" y="475086"/>
            <a:ext cx="3349057" cy="166280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414484" y="1026054"/>
            <a:ext cx="5256819" cy="50642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715243" y="2137886"/>
            <a:ext cx="3349057" cy="396069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19.02.2019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93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5243" y="475086"/>
            <a:ext cx="3349057" cy="166280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414484" y="1026054"/>
            <a:ext cx="5256819" cy="50642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715243" y="2137886"/>
            <a:ext cx="3349057" cy="396069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19.02.2019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7906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713891" y="379409"/>
            <a:ext cx="8956060" cy="13774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13891" y="1897044"/>
            <a:ext cx="8956060" cy="45215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713889" y="6605015"/>
            <a:ext cx="2336364" cy="3794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23E1B-2349-4CA0-9395-20CC553BA9FF}" type="datetimeFigureOut">
              <a:rPr lang="pl-PL" smtClean="0"/>
              <a:pPr/>
              <a:t>19.02.2019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439648" y="6605015"/>
            <a:ext cx="3504545" cy="3794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7333586" y="6605015"/>
            <a:ext cx="2336364" cy="3794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976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97980" y="2402006"/>
            <a:ext cx="7787879" cy="306148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4000" b="1" dirty="0" smtClean="0"/>
              <a:t>REKRUTACJA DO SZKÓŁ PONADPODSTAWOWYCH </a:t>
            </a:r>
            <a:endParaRPr lang="pl-PL" sz="4000" b="1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4000" b="1" dirty="0" smtClean="0"/>
              <a:t> NA ROK SZKOLNY 2019/2020</a:t>
            </a:r>
            <a:endParaRPr lang="pl-PL" sz="4000" b="1" dirty="0"/>
          </a:p>
        </p:txBody>
      </p:sp>
    </p:spTree>
    <p:extLst>
      <p:ext uri="{BB962C8B-B14F-4D97-AF65-F5344CB8AC3E}">
        <p14:creationId xmlns:p14="http://schemas.microsoft.com/office/powerpoint/2010/main" val="196732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3891" y="1972347"/>
            <a:ext cx="8956060" cy="4521564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dirty="0"/>
              <a:t>Komisja rekrutacyjna podaje do publicznej wiadomości listę kandydatów przyjętych i kandydatów nieprzyjętych do </a:t>
            </a:r>
            <a:r>
              <a:rPr lang="pl-PL" dirty="0" smtClean="0"/>
              <a:t>danej </a:t>
            </a:r>
            <a:r>
              <a:rPr lang="pl-PL" dirty="0"/>
              <a:t>publicznej </a:t>
            </a:r>
            <a:r>
              <a:rPr lang="pl-PL" dirty="0" smtClean="0"/>
              <a:t>szkoły. Lista </a:t>
            </a:r>
            <a:r>
              <a:rPr lang="pl-PL" dirty="0"/>
              <a:t>zawiera imiona i nazwiska kandydatów przyjętych i kandydatów nieprzyjętych lub informację o liczbie wolnych miejsc.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Listy podaje </a:t>
            </a:r>
            <a:r>
              <a:rPr lang="pl-PL" dirty="0"/>
              <a:t>się do publicznej wiadomości poprzez umieszczenie w widocznym miejscu w </a:t>
            </a:r>
            <a:r>
              <a:rPr lang="pl-PL" dirty="0" smtClean="0"/>
              <a:t>siedzibie szkoły. </a:t>
            </a:r>
            <a:r>
              <a:rPr lang="pl-PL" dirty="0"/>
              <a:t>Listy zawierają imiona i nazwiska kandydatów uszeregowane w kolejności alfabetycznej oraz najniższą liczbę punktów, która uprawnia do przyjęcia. </a:t>
            </a:r>
            <a:r>
              <a:rPr lang="pl-PL" dirty="0" smtClean="0"/>
              <a:t>Dzień </a:t>
            </a:r>
            <a:r>
              <a:rPr lang="pl-PL" dirty="0"/>
              <a:t>podania do publicznej wiadomości </a:t>
            </a:r>
            <a:r>
              <a:rPr lang="pl-PL" dirty="0" smtClean="0"/>
              <a:t>listy </a:t>
            </a:r>
            <a:r>
              <a:rPr lang="pl-PL" dirty="0"/>
              <a:t>jest określany w formie adnotacji umieszczonej na tej liście, opatrzonej podpisem przewodniczącego komisji rekrutacyjnej. </a:t>
            </a:r>
          </a:p>
        </p:txBody>
      </p:sp>
    </p:spTree>
    <p:extLst>
      <p:ext uri="{BB962C8B-B14F-4D97-AF65-F5344CB8AC3E}">
        <p14:creationId xmlns:p14="http://schemas.microsoft.com/office/powerpoint/2010/main" val="2430405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 smtClean="0"/>
              <a:t>PROCEDURA ODWOŁAWCZA</a:t>
            </a:r>
          </a:p>
          <a:p>
            <a:pPr algn="just"/>
            <a:r>
              <a:rPr lang="pl-PL" sz="1800" dirty="0" smtClean="0"/>
              <a:t>W </a:t>
            </a:r>
            <a:r>
              <a:rPr lang="pl-PL" sz="1800" dirty="0"/>
              <a:t>terminie 7 dni od dnia podania do publicznej wiadomości listy kandydatów </a:t>
            </a:r>
            <a:r>
              <a:rPr lang="pl-PL" sz="1800" dirty="0" smtClean="0"/>
              <a:t>przyjętych      </a:t>
            </a:r>
            <a:r>
              <a:rPr lang="pl-PL" sz="1800" dirty="0"/>
              <a:t>i kandydatów nieprzyjętych, rodzic kandydata lub kandydat pełnoletni może wystąpić </a:t>
            </a:r>
            <a:r>
              <a:rPr lang="pl-PL" sz="1800" dirty="0" smtClean="0"/>
              <a:t>        do </a:t>
            </a:r>
            <a:r>
              <a:rPr lang="pl-PL" sz="1800" dirty="0"/>
              <a:t>komisji rekrutacyjnej z wnioskiem o sporządzenie uzasadnienia odmowy przyjęcia kandydata do </a:t>
            </a:r>
            <a:r>
              <a:rPr lang="pl-PL" sz="1800" dirty="0" smtClean="0"/>
              <a:t>danej szkoły</a:t>
            </a:r>
            <a:r>
              <a:rPr lang="pl-PL" sz="1800" dirty="0"/>
              <a:t>, </a:t>
            </a:r>
            <a:endParaRPr lang="pl-PL" sz="1800" dirty="0" smtClean="0"/>
          </a:p>
          <a:p>
            <a:pPr algn="just"/>
            <a:r>
              <a:rPr lang="pl-PL" sz="1800" dirty="0" smtClean="0"/>
              <a:t>Uzasadnienie </a:t>
            </a:r>
            <a:r>
              <a:rPr lang="pl-PL" sz="1800" dirty="0"/>
              <a:t>sporządza się w terminie 5 dni od dnia wystąpienia przez rodzica kandydata lub kandydata pełnoletniego z </a:t>
            </a:r>
            <a:r>
              <a:rPr lang="pl-PL" sz="1800" dirty="0" smtClean="0"/>
              <a:t>wnioskiem. </a:t>
            </a:r>
            <a:r>
              <a:rPr lang="pl-PL" sz="1800" dirty="0"/>
              <a:t>Uzasadnienie zawiera przyczyny odmowy przyjęcia, w tym najniższą liczbę punktów, która uprawniała do przyjęcia, oraz liczbę punktów, którą kandydat uzyskał w postępowaniu rekrutacyjnym. </a:t>
            </a:r>
          </a:p>
          <a:p>
            <a:pPr algn="just"/>
            <a:r>
              <a:rPr lang="pl-PL" sz="1800" dirty="0" smtClean="0"/>
              <a:t>Rodzic </a:t>
            </a:r>
            <a:r>
              <a:rPr lang="pl-PL" sz="1800" dirty="0"/>
              <a:t>kandydata lub kandydat pełnoletni może wnieść do dyrektora </a:t>
            </a:r>
            <a:r>
              <a:rPr lang="pl-PL" sz="1800" dirty="0" smtClean="0"/>
              <a:t>szkoły </a:t>
            </a:r>
            <a:r>
              <a:rPr lang="pl-PL" sz="1800" dirty="0"/>
              <a:t>odwołanie </a:t>
            </a:r>
            <a:r>
              <a:rPr lang="pl-PL" sz="1800" dirty="0" smtClean="0"/>
              <a:t>      od </a:t>
            </a:r>
            <a:r>
              <a:rPr lang="pl-PL" sz="1800" dirty="0"/>
              <a:t>rozstrzygnięcia komisji rekrutacyjnej, w terminie 7 dni od dnia otrzymania uzasadnienia. </a:t>
            </a:r>
            <a:endParaRPr lang="pl-PL" sz="1800" dirty="0" smtClean="0"/>
          </a:p>
          <a:p>
            <a:pPr algn="just"/>
            <a:r>
              <a:rPr lang="pl-PL" sz="1800" dirty="0" smtClean="0"/>
              <a:t>Dyrektor szkoły rozpatruje </a:t>
            </a:r>
            <a:r>
              <a:rPr lang="pl-PL" sz="1800" dirty="0"/>
              <a:t>odwołanie od rozstrzygnięcia komisji </a:t>
            </a:r>
            <a:r>
              <a:rPr lang="pl-PL" sz="1800" dirty="0" smtClean="0"/>
              <a:t>rekrutacyjnej </a:t>
            </a:r>
            <a:r>
              <a:rPr lang="pl-PL" sz="1800" dirty="0"/>
              <a:t>w terminie </a:t>
            </a:r>
            <a:r>
              <a:rPr lang="pl-PL" sz="1800" dirty="0" smtClean="0"/>
              <a:t>    7 </a:t>
            </a:r>
            <a:r>
              <a:rPr lang="pl-PL" sz="1800" dirty="0"/>
              <a:t>dni od dnia otrzymania odwołania. Na rozstrzygnięcie dyrektora </a:t>
            </a:r>
            <a:r>
              <a:rPr lang="pl-PL" sz="1800" dirty="0" smtClean="0"/>
              <a:t>szkoły </a:t>
            </a:r>
            <a:r>
              <a:rPr lang="pl-PL" sz="1800" dirty="0"/>
              <a:t>służy skarga </a:t>
            </a:r>
            <a:r>
              <a:rPr lang="pl-PL" sz="1800" dirty="0" smtClean="0"/>
              <a:t>         do </a:t>
            </a:r>
            <a:r>
              <a:rPr lang="pl-PL" sz="1800" dirty="0"/>
              <a:t>sądu administracyjnego. </a:t>
            </a:r>
            <a:endParaRPr lang="pl-PL" sz="1800" b="1" dirty="0"/>
          </a:p>
        </p:txBody>
      </p:sp>
    </p:spTree>
    <p:extLst>
      <p:ext uri="{BB962C8B-B14F-4D97-AF65-F5344CB8AC3E}">
        <p14:creationId xmlns:p14="http://schemas.microsoft.com/office/powerpoint/2010/main" val="3059313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 smtClean="0"/>
              <a:t>Przeliczanie na punkty wyników egzaminu ósmoklasisty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Wynik przedstawiony w procentach z:</a:t>
            </a:r>
          </a:p>
          <a:p>
            <a:r>
              <a:rPr lang="pl-PL" dirty="0" smtClean="0"/>
              <a:t>języka polskiego</a:t>
            </a:r>
          </a:p>
          <a:p>
            <a:r>
              <a:rPr lang="pl-PL" dirty="0"/>
              <a:t>m</a:t>
            </a:r>
            <a:r>
              <a:rPr lang="pl-PL" dirty="0" smtClean="0"/>
              <a:t>atematyki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		mnoży się przez </a:t>
            </a:r>
            <a:r>
              <a:rPr lang="pl-PL" b="1" dirty="0" smtClean="0"/>
              <a:t>0,35</a:t>
            </a:r>
          </a:p>
          <a:p>
            <a:pPr marL="0" indent="0" algn="just">
              <a:buNone/>
            </a:pPr>
            <a:r>
              <a:rPr lang="pl-PL" dirty="0" smtClean="0"/>
              <a:t>Wynik przedstawiony w procentach z języka obcego nowożytnego mnoży się przez </a:t>
            </a:r>
            <a:r>
              <a:rPr lang="pl-PL" b="1" dirty="0" smtClean="0"/>
              <a:t>0,3.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39136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smtClean="0"/>
              <a:t>Przeliczanie </a:t>
            </a:r>
            <a:r>
              <a:rPr lang="pl-PL" dirty="0"/>
              <a:t>na punkty </a:t>
            </a:r>
            <a:r>
              <a:rPr lang="pl-PL" b="1" dirty="0"/>
              <a:t>ocen z </a:t>
            </a:r>
            <a:r>
              <a:rPr lang="pl-PL" b="1" dirty="0" smtClean="0"/>
              <a:t>języka polskiego, matematyki  i dwóch wybranych obowiązkowych zajęć edukacyjnych </a:t>
            </a:r>
            <a:r>
              <a:rPr lang="pl-PL" dirty="0" smtClean="0"/>
              <a:t>wymienionych </a:t>
            </a:r>
            <a:r>
              <a:rPr lang="pl-PL" dirty="0"/>
              <a:t>na świadectwie ukończenia </a:t>
            </a:r>
            <a:r>
              <a:rPr lang="pl-PL" dirty="0" smtClean="0"/>
              <a:t>szkoły podstawowej:</a:t>
            </a:r>
            <a:endParaRPr lang="pl-PL" dirty="0"/>
          </a:p>
          <a:p>
            <a:r>
              <a:rPr lang="pl-PL" dirty="0" smtClean="0"/>
              <a:t>celujący –18 </a:t>
            </a:r>
            <a:r>
              <a:rPr lang="pl-PL" dirty="0"/>
              <a:t>punktów;</a:t>
            </a:r>
          </a:p>
          <a:p>
            <a:r>
              <a:rPr lang="pl-PL" dirty="0" smtClean="0"/>
              <a:t>bardzo dobry –17 punktów</a:t>
            </a:r>
            <a:r>
              <a:rPr lang="pl-PL" dirty="0"/>
              <a:t>;</a:t>
            </a:r>
          </a:p>
          <a:p>
            <a:r>
              <a:rPr lang="pl-PL" dirty="0" smtClean="0"/>
              <a:t>dobry –14 </a:t>
            </a:r>
            <a:r>
              <a:rPr lang="pl-PL" dirty="0"/>
              <a:t>punktów;</a:t>
            </a:r>
          </a:p>
          <a:p>
            <a:r>
              <a:rPr lang="pl-PL" dirty="0" smtClean="0"/>
              <a:t>dostateczny –8 </a:t>
            </a:r>
            <a:r>
              <a:rPr lang="pl-PL" dirty="0"/>
              <a:t>punktów;</a:t>
            </a:r>
          </a:p>
          <a:p>
            <a:r>
              <a:rPr lang="pl-PL" dirty="0" smtClean="0"/>
              <a:t>dopuszczający –2 </a:t>
            </a:r>
            <a:r>
              <a:rPr lang="pl-PL" dirty="0"/>
              <a:t>punkty.</a:t>
            </a:r>
          </a:p>
        </p:txBody>
      </p:sp>
    </p:spTree>
    <p:extLst>
      <p:ext uri="{BB962C8B-B14F-4D97-AF65-F5344CB8AC3E}">
        <p14:creationId xmlns:p14="http://schemas.microsoft.com/office/powerpoint/2010/main" val="210980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Świadectwo </a:t>
            </a:r>
            <a:r>
              <a:rPr lang="pl-PL" dirty="0"/>
              <a:t>ukończenia </a:t>
            </a:r>
            <a:r>
              <a:rPr lang="pl-PL" dirty="0" smtClean="0"/>
              <a:t>szkoły podstawowej </a:t>
            </a:r>
            <a:r>
              <a:rPr lang="pl-PL" dirty="0"/>
              <a:t>z </a:t>
            </a:r>
            <a:r>
              <a:rPr lang="pl-PL" dirty="0" smtClean="0"/>
              <a:t>wyróżnieniem </a:t>
            </a:r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b="1" dirty="0"/>
              <a:t>7</a:t>
            </a:r>
            <a:r>
              <a:rPr lang="pl-PL" b="1" dirty="0" smtClean="0"/>
              <a:t> </a:t>
            </a:r>
            <a:r>
              <a:rPr lang="pl-PL" b="1" dirty="0"/>
              <a:t>punktów</a:t>
            </a:r>
          </a:p>
        </p:txBody>
      </p:sp>
    </p:spTree>
    <p:extLst>
      <p:ext uri="{BB962C8B-B14F-4D97-AF65-F5344CB8AC3E}">
        <p14:creationId xmlns:p14="http://schemas.microsoft.com/office/powerpoint/2010/main" val="24108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b="1" dirty="0" smtClean="0"/>
              <a:t>Przeliczanie </a:t>
            </a:r>
            <a:r>
              <a:rPr lang="pl-PL" b="1" dirty="0"/>
              <a:t>na </a:t>
            </a:r>
            <a:r>
              <a:rPr lang="pl-PL" b="1" dirty="0" smtClean="0"/>
              <a:t>punkty szczególnych osiągnięć</a:t>
            </a:r>
          </a:p>
          <a:p>
            <a:pPr marL="0" indent="0" algn="ctr">
              <a:buNone/>
            </a:pPr>
            <a:endParaRPr lang="pl-PL" b="1" dirty="0" smtClean="0"/>
          </a:p>
          <a:p>
            <a:pPr marL="0" indent="0" algn="just">
              <a:buNone/>
            </a:pPr>
            <a:r>
              <a:rPr lang="pl-PL" b="1" dirty="0" smtClean="0"/>
              <a:t>Zawody </a:t>
            </a:r>
            <a:r>
              <a:rPr lang="pl-PL" b="1" dirty="0"/>
              <a:t>wiedzy </a:t>
            </a:r>
            <a:r>
              <a:rPr lang="pl-PL" dirty="0" smtClean="0"/>
              <a:t>będące </a:t>
            </a:r>
            <a:r>
              <a:rPr lang="pl-PL" dirty="0"/>
              <a:t>konkursem o </a:t>
            </a:r>
            <a:r>
              <a:rPr lang="pl-PL" b="1" dirty="0"/>
              <a:t>zasięgu </a:t>
            </a:r>
            <a:r>
              <a:rPr lang="pl-PL" b="1" dirty="0" err="1"/>
              <a:t>ponadwojewódzkim</a:t>
            </a:r>
            <a:r>
              <a:rPr lang="pl-PL" b="1" dirty="0"/>
              <a:t> </a:t>
            </a:r>
            <a:r>
              <a:rPr lang="pl-PL" dirty="0"/>
              <a:t>organizowanym przez </a:t>
            </a:r>
            <a:r>
              <a:rPr lang="pl-PL" dirty="0" smtClean="0"/>
              <a:t>kuratorów oświaty:</a:t>
            </a:r>
            <a:endParaRPr lang="pl-PL" dirty="0"/>
          </a:p>
          <a:p>
            <a:pPr marL="457200" indent="-457200">
              <a:buAutoNum type="alphaLcParenR"/>
            </a:pPr>
            <a:r>
              <a:rPr lang="pl-PL" sz="2400" dirty="0" smtClean="0"/>
              <a:t>tytuł </a:t>
            </a:r>
            <a:r>
              <a:rPr lang="pl-PL" sz="2400" dirty="0"/>
              <a:t>finalisty konkursu przedmiotowego </a:t>
            </a:r>
            <a:r>
              <a:rPr lang="pl-PL" sz="2400" dirty="0" smtClean="0"/>
              <a:t>–</a:t>
            </a:r>
            <a:r>
              <a:rPr lang="pl-PL" sz="2400" b="1" dirty="0" smtClean="0"/>
              <a:t>10 punktów</a:t>
            </a:r>
          </a:p>
          <a:p>
            <a:pPr marL="457200" indent="-457200">
              <a:buAutoNum type="alphaLcParenR"/>
            </a:pPr>
            <a:r>
              <a:rPr lang="pl-PL" sz="2400" dirty="0" smtClean="0"/>
              <a:t>tytuł </a:t>
            </a:r>
            <a:r>
              <a:rPr lang="pl-PL" sz="2400" dirty="0"/>
              <a:t>laureata konkursu tematycznego lub interdyscyplinarnego </a:t>
            </a:r>
            <a:r>
              <a:rPr lang="pl-PL" sz="2400" dirty="0" smtClean="0"/>
              <a:t>–</a:t>
            </a:r>
          </a:p>
          <a:p>
            <a:pPr marL="457200" indent="-457200">
              <a:buNone/>
            </a:pPr>
            <a:r>
              <a:rPr lang="pl-PL" sz="2400" dirty="0" smtClean="0"/>
              <a:t>	</a:t>
            </a:r>
            <a:r>
              <a:rPr lang="pl-PL" sz="2400" b="1" dirty="0" smtClean="0"/>
              <a:t>7 punktów</a:t>
            </a:r>
          </a:p>
          <a:p>
            <a:pPr marL="457200" indent="-457200">
              <a:buNone/>
            </a:pPr>
            <a:r>
              <a:rPr lang="pl-PL" sz="2400" dirty="0" smtClean="0"/>
              <a:t>c)    tytuł </a:t>
            </a:r>
            <a:r>
              <a:rPr lang="pl-PL" sz="2400" dirty="0"/>
              <a:t>finalisty konkursu tematycznego lub </a:t>
            </a:r>
            <a:r>
              <a:rPr lang="pl-PL" sz="2400" dirty="0" smtClean="0"/>
              <a:t>interdyscyplinarnego </a:t>
            </a:r>
            <a:r>
              <a:rPr lang="pl-PL" sz="2400" dirty="0"/>
              <a:t>– </a:t>
            </a:r>
            <a:endParaRPr lang="pl-PL" sz="2400" dirty="0" smtClean="0"/>
          </a:p>
          <a:p>
            <a:pPr marL="457200" indent="-457200">
              <a:buNone/>
            </a:pPr>
            <a:r>
              <a:rPr lang="pl-PL" sz="2400" dirty="0" smtClean="0"/>
              <a:t>	</a:t>
            </a:r>
            <a:r>
              <a:rPr lang="pl-PL" sz="2400" b="1" dirty="0" smtClean="0"/>
              <a:t>5 punktów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29315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b="1" dirty="0" smtClean="0"/>
              <a:t>Zawody </a:t>
            </a:r>
            <a:r>
              <a:rPr lang="pl-PL" b="1" dirty="0"/>
              <a:t>wiedzy </a:t>
            </a:r>
            <a:r>
              <a:rPr lang="pl-PL" dirty="0" smtClean="0"/>
              <a:t>będące </a:t>
            </a:r>
            <a:r>
              <a:rPr lang="pl-PL" dirty="0"/>
              <a:t>konkursem o </a:t>
            </a:r>
            <a:r>
              <a:rPr lang="pl-PL" b="1" dirty="0"/>
              <a:t>zasięgu międzynarodowym lub ogólnopolskim</a:t>
            </a:r>
            <a:r>
              <a:rPr lang="pl-PL" dirty="0"/>
              <a:t> albo </a:t>
            </a:r>
            <a:r>
              <a:rPr lang="pl-PL" dirty="0" smtClean="0"/>
              <a:t>turniejem o </a:t>
            </a:r>
            <a:r>
              <a:rPr lang="pl-PL" dirty="0"/>
              <a:t>zasięgu </a:t>
            </a:r>
            <a:r>
              <a:rPr lang="pl-PL" dirty="0" smtClean="0"/>
              <a:t>ogólnopolskim:</a:t>
            </a:r>
          </a:p>
          <a:p>
            <a:pPr marL="0" indent="0">
              <a:buNone/>
            </a:pPr>
            <a:r>
              <a:rPr lang="pl-PL" dirty="0" smtClean="0"/>
              <a:t>a</a:t>
            </a:r>
            <a:r>
              <a:rPr lang="pl-PL" dirty="0"/>
              <a:t>) </a:t>
            </a:r>
            <a:r>
              <a:rPr lang="pl-PL" dirty="0" smtClean="0"/>
              <a:t>tytuł </a:t>
            </a:r>
            <a:r>
              <a:rPr lang="pl-PL" dirty="0"/>
              <a:t>finalisty konkursu z przedmiotu lub przedmiotów artystycznych objętych ramowym planem </a:t>
            </a:r>
            <a:r>
              <a:rPr lang="pl-PL" dirty="0" smtClean="0"/>
              <a:t>nauczania szkoły </a:t>
            </a:r>
            <a:r>
              <a:rPr lang="pl-PL" dirty="0"/>
              <a:t>artystycznej </a:t>
            </a:r>
            <a:r>
              <a:rPr lang="pl-PL" dirty="0" smtClean="0"/>
              <a:t>– </a:t>
            </a:r>
            <a:r>
              <a:rPr lang="pl-PL" b="1" dirty="0"/>
              <a:t>10 </a:t>
            </a:r>
            <a:r>
              <a:rPr lang="pl-PL" b="1" dirty="0" smtClean="0"/>
              <a:t>punktów</a:t>
            </a:r>
            <a:endParaRPr lang="pl-PL" b="1" dirty="0"/>
          </a:p>
          <a:p>
            <a:pPr marL="0" indent="0">
              <a:buNone/>
            </a:pPr>
            <a:r>
              <a:rPr lang="pl-PL" dirty="0"/>
              <a:t>b) </a:t>
            </a:r>
            <a:r>
              <a:rPr lang="pl-PL" dirty="0" smtClean="0"/>
              <a:t>tytuł </a:t>
            </a:r>
            <a:r>
              <a:rPr lang="pl-PL" dirty="0"/>
              <a:t>laureata turnieju z przedmiotu lub przedmiotów artystycznych nieobjętych ramowym planem </a:t>
            </a:r>
            <a:r>
              <a:rPr lang="pl-PL" dirty="0" smtClean="0"/>
              <a:t>nauczania szkoły </a:t>
            </a:r>
            <a:r>
              <a:rPr lang="pl-PL" dirty="0"/>
              <a:t>artystycznej </a:t>
            </a:r>
            <a:r>
              <a:rPr lang="pl-PL" dirty="0" smtClean="0"/>
              <a:t>– </a:t>
            </a:r>
            <a:r>
              <a:rPr lang="pl-PL" b="1" dirty="0"/>
              <a:t>4 </a:t>
            </a:r>
            <a:r>
              <a:rPr lang="pl-PL" b="1" dirty="0" smtClean="0"/>
              <a:t>punkty</a:t>
            </a:r>
            <a:endParaRPr lang="pl-PL" b="1" dirty="0"/>
          </a:p>
          <a:p>
            <a:pPr marL="0" indent="0">
              <a:buNone/>
            </a:pPr>
            <a:r>
              <a:rPr lang="pl-PL" dirty="0"/>
              <a:t>c) </a:t>
            </a:r>
            <a:r>
              <a:rPr lang="pl-PL" dirty="0" smtClean="0"/>
              <a:t>tytuł </a:t>
            </a:r>
            <a:r>
              <a:rPr lang="pl-PL" dirty="0"/>
              <a:t>finalisty turnieju z przedmiotu lub przedmiotów artystycznych nieobjętych ramowym planem </a:t>
            </a:r>
            <a:r>
              <a:rPr lang="pl-PL" dirty="0" smtClean="0"/>
              <a:t>nauczania szkoły </a:t>
            </a:r>
            <a:r>
              <a:rPr lang="pl-PL" dirty="0"/>
              <a:t>artystycznej </a:t>
            </a:r>
            <a:r>
              <a:rPr lang="pl-PL" dirty="0" smtClean="0"/>
              <a:t>– </a:t>
            </a:r>
            <a:r>
              <a:rPr lang="pl-PL" b="1" dirty="0" smtClean="0"/>
              <a:t>3 punkty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20579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Zawody </a:t>
            </a:r>
            <a:r>
              <a:rPr lang="pl-PL" b="1" dirty="0"/>
              <a:t>wiedzy </a:t>
            </a:r>
            <a:r>
              <a:rPr lang="pl-PL" dirty="0" smtClean="0"/>
              <a:t>będące </a:t>
            </a:r>
            <a:r>
              <a:rPr lang="pl-PL" dirty="0"/>
              <a:t>konkursem o </a:t>
            </a:r>
            <a:r>
              <a:rPr lang="pl-PL" b="1" dirty="0"/>
              <a:t>zasięgu wojewódzkim </a:t>
            </a:r>
            <a:r>
              <a:rPr lang="pl-PL" dirty="0"/>
              <a:t>organizowanym przez kuratora oświaty:</a:t>
            </a:r>
          </a:p>
          <a:p>
            <a:pPr marL="514350" indent="-514350">
              <a:lnSpc>
                <a:spcPct val="170000"/>
              </a:lnSpc>
              <a:spcBef>
                <a:spcPts val="0"/>
              </a:spcBef>
              <a:buAutoNum type="alphaLcParenR"/>
            </a:pPr>
            <a:r>
              <a:rPr lang="pl-PL" dirty="0" smtClean="0"/>
              <a:t>dwa </a:t>
            </a:r>
            <a:r>
              <a:rPr lang="pl-PL" dirty="0"/>
              <a:t>lub więcej tytułów finalisty konkursu przedmiotowego – </a:t>
            </a:r>
            <a:r>
              <a:rPr lang="pl-PL" b="1" dirty="0" smtClean="0"/>
              <a:t>10 </a:t>
            </a:r>
            <a:r>
              <a:rPr lang="pl-PL" b="1" dirty="0"/>
              <a:t>punktów,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pl-PL" dirty="0"/>
              <a:t>b) </a:t>
            </a:r>
            <a:r>
              <a:rPr lang="pl-PL" dirty="0" smtClean="0"/>
              <a:t>dwa </a:t>
            </a:r>
            <a:r>
              <a:rPr lang="pl-PL" dirty="0"/>
              <a:t>lub więcej tytułów laureata konkursu tematycznego lub </a:t>
            </a:r>
            <a:r>
              <a:rPr lang="pl-PL" dirty="0" smtClean="0"/>
              <a:t>       interdyscyplinarnego – </a:t>
            </a:r>
            <a:r>
              <a:rPr lang="pl-PL" b="1" dirty="0"/>
              <a:t>7 punktów</a:t>
            </a:r>
            <a:r>
              <a:rPr lang="pl-PL" dirty="0"/>
              <a:t>,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pl-PL" dirty="0"/>
              <a:t>c) </a:t>
            </a:r>
            <a:r>
              <a:rPr lang="pl-PL" dirty="0" smtClean="0"/>
              <a:t>dwa </a:t>
            </a:r>
            <a:r>
              <a:rPr lang="pl-PL" dirty="0"/>
              <a:t>lub więcej tytułów finalisty konkursu tematycznego lub interdyscyplinarnego – </a:t>
            </a:r>
            <a:r>
              <a:rPr lang="pl-PL" dirty="0" smtClean="0"/>
              <a:t> </a:t>
            </a:r>
            <a:r>
              <a:rPr lang="pl-PL" b="1" dirty="0"/>
              <a:t>5 punktów,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pl-PL" dirty="0"/>
              <a:t>﻿</a:t>
            </a:r>
            <a:r>
              <a:rPr lang="pl-PL" dirty="0" smtClean="0"/>
              <a:t>d</a:t>
            </a:r>
            <a:r>
              <a:rPr lang="pl-PL" dirty="0"/>
              <a:t>) </a:t>
            </a:r>
            <a:r>
              <a:rPr lang="pl-PL" dirty="0" smtClean="0"/>
              <a:t>tytuł </a:t>
            </a:r>
            <a:r>
              <a:rPr lang="pl-PL" dirty="0"/>
              <a:t>finalisty konkursu przedmiotowego – przyznaje się </a:t>
            </a:r>
            <a:r>
              <a:rPr lang="pl-PL" b="1" dirty="0"/>
              <a:t>7 punktów</a:t>
            </a:r>
            <a:r>
              <a:rPr lang="pl-PL" dirty="0"/>
              <a:t>,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pl-PL" dirty="0"/>
              <a:t>e) </a:t>
            </a:r>
            <a:r>
              <a:rPr lang="pl-PL" dirty="0" smtClean="0"/>
              <a:t>tytuł </a:t>
            </a:r>
            <a:r>
              <a:rPr lang="pl-PL" dirty="0"/>
              <a:t>laureata konkursu tematycznego lub interdyscyplinarnego </a:t>
            </a:r>
            <a:r>
              <a:rPr lang="pl-PL" dirty="0" smtClean="0"/>
              <a:t>– </a:t>
            </a:r>
            <a:r>
              <a:rPr lang="pl-PL" b="1" dirty="0"/>
              <a:t>5 punktów,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pl-PL" dirty="0"/>
              <a:t>f) </a:t>
            </a:r>
            <a:r>
              <a:rPr lang="pl-PL" dirty="0" smtClean="0"/>
              <a:t>tytuł </a:t>
            </a:r>
            <a:r>
              <a:rPr lang="pl-PL" dirty="0"/>
              <a:t>finalisty konkursu tematycznego lub interdyscyplinarnego – </a:t>
            </a:r>
            <a:r>
              <a:rPr lang="pl-PL" dirty="0" smtClean="0"/>
              <a:t> </a:t>
            </a:r>
            <a:r>
              <a:rPr lang="pl-PL" b="1" dirty="0"/>
              <a:t>3 </a:t>
            </a:r>
            <a:r>
              <a:rPr lang="pl-PL" b="1" dirty="0" smtClean="0"/>
              <a:t>punkty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0313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l-PL" sz="3300" b="1" dirty="0" smtClean="0"/>
              <a:t>Zawody </a:t>
            </a:r>
            <a:r>
              <a:rPr lang="pl-PL" sz="3300" b="1" dirty="0"/>
              <a:t>wiedzy </a:t>
            </a:r>
            <a:r>
              <a:rPr lang="pl-PL" sz="3300" dirty="0" smtClean="0"/>
              <a:t>będące konkursem </a:t>
            </a:r>
            <a:r>
              <a:rPr lang="pl-PL" sz="3300" dirty="0"/>
              <a:t>albo turniejem, o </a:t>
            </a:r>
            <a:r>
              <a:rPr lang="pl-PL" sz="3300" b="1" dirty="0"/>
              <a:t>zasięgu </a:t>
            </a:r>
            <a:r>
              <a:rPr lang="pl-PL" sz="3300" b="1" dirty="0" err="1"/>
              <a:t>ponadwojewódzkim</a:t>
            </a:r>
            <a:r>
              <a:rPr lang="pl-PL" sz="3300" b="1" dirty="0"/>
              <a:t> lub </a:t>
            </a:r>
            <a:r>
              <a:rPr lang="pl-PL" sz="3300" b="1" dirty="0" smtClean="0"/>
              <a:t>wojewódzkim</a:t>
            </a:r>
            <a:r>
              <a:rPr lang="pl-PL" sz="3300" dirty="0" smtClean="0"/>
              <a:t>:</a:t>
            </a:r>
          </a:p>
          <a:p>
            <a:pPr marL="0" indent="0" algn="just">
              <a:buNone/>
            </a:pPr>
            <a:endParaRPr lang="pl-PL" dirty="0"/>
          </a:p>
          <a:p>
            <a:pPr marL="514350" indent="-51435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3200" dirty="0" smtClean="0"/>
              <a:t>a) dwa </a:t>
            </a:r>
            <a:r>
              <a:rPr lang="pl-PL" sz="3200" dirty="0"/>
              <a:t>lub więcej tytułów finalisty konkursu z przedmiotu lub przedmiotów </a:t>
            </a:r>
            <a:r>
              <a:rPr lang="pl-PL" sz="3200" dirty="0" smtClean="0"/>
              <a:t>artystycznych objętych ramowym planem </a:t>
            </a:r>
            <a:r>
              <a:rPr lang="pl-PL" sz="3200" dirty="0"/>
              <a:t>nauczania szkoły artystycznej –  </a:t>
            </a:r>
            <a:r>
              <a:rPr lang="pl-PL" sz="3200" b="1" dirty="0" smtClean="0"/>
              <a:t>10 </a:t>
            </a:r>
            <a:r>
              <a:rPr lang="pl-PL" sz="3200" b="1" dirty="0"/>
              <a:t>punktów</a:t>
            </a:r>
            <a:r>
              <a:rPr lang="pl-PL" sz="3200" dirty="0" smtClean="0"/>
              <a:t>,</a:t>
            </a:r>
          </a:p>
          <a:p>
            <a:pPr marL="0" indent="0" algn="just">
              <a:buNone/>
            </a:pPr>
            <a:r>
              <a:rPr lang="pl-PL" sz="3200" dirty="0" smtClean="0"/>
              <a:t>b</a:t>
            </a:r>
            <a:r>
              <a:rPr lang="pl-PL" sz="3200" dirty="0"/>
              <a:t>) </a:t>
            </a:r>
            <a:r>
              <a:rPr lang="pl-PL" sz="3200" dirty="0" smtClean="0"/>
              <a:t>dwa </a:t>
            </a:r>
            <a:r>
              <a:rPr lang="pl-PL" sz="3200" dirty="0"/>
              <a:t>lub więcej tytułów laureata turnieju z przedmiotu lub przedmiotów artystycznych </a:t>
            </a:r>
            <a:r>
              <a:rPr lang="pl-PL" sz="3200" dirty="0" smtClean="0"/>
              <a:t>nieobjętych ramowym planem </a:t>
            </a:r>
            <a:r>
              <a:rPr lang="pl-PL" sz="3200" dirty="0"/>
              <a:t>nauczania szkoły artystycznej </a:t>
            </a:r>
            <a:r>
              <a:rPr lang="pl-PL" sz="3200" dirty="0" smtClean="0"/>
              <a:t>– </a:t>
            </a:r>
            <a:r>
              <a:rPr lang="pl-PL" sz="3200" b="1" dirty="0"/>
              <a:t>7 punktów</a:t>
            </a:r>
            <a:r>
              <a:rPr lang="pl-PL" sz="3200" b="1" dirty="0" smtClean="0"/>
              <a:t>,</a:t>
            </a:r>
          </a:p>
          <a:p>
            <a:pPr marL="0" indent="0" algn="just">
              <a:buNone/>
            </a:pPr>
            <a:r>
              <a:rPr lang="pl-PL" sz="3200" dirty="0" smtClean="0"/>
              <a:t>c</a:t>
            </a:r>
            <a:r>
              <a:rPr lang="pl-PL" sz="3200" dirty="0"/>
              <a:t>) </a:t>
            </a:r>
            <a:r>
              <a:rPr lang="pl-PL" sz="3200" dirty="0" smtClean="0"/>
              <a:t>dwa </a:t>
            </a:r>
            <a:r>
              <a:rPr lang="pl-PL" sz="3200" dirty="0"/>
              <a:t>lub więcej tytułów finalisty turnieju z przedmiotu lub przedmiotów artystycznych nieobjętych </a:t>
            </a:r>
            <a:r>
              <a:rPr lang="pl-PL" sz="3200" dirty="0" smtClean="0"/>
              <a:t>ramowym planem </a:t>
            </a:r>
            <a:r>
              <a:rPr lang="pl-PL" sz="3200" dirty="0"/>
              <a:t>nauczania szkoły artystycznej </a:t>
            </a:r>
            <a:r>
              <a:rPr lang="pl-PL" sz="3200" dirty="0" smtClean="0"/>
              <a:t>– </a:t>
            </a:r>
            <a:r>
              <a:rPr lang="pl-PL" sz="3200" b="1" dirty="0"/>
              <a:t>5 punktów</a:t>
            </a:r>
            <a:r>
              <a:rPr lang="pl-PL" sz="3200" b="1" dirty="0" smtClean="0"/>
              <a:t>,</a:t>
            </a:r>
          </a:p>
          <a:p>
            <a:pPr marL="0" indent="0" algn="just">
              <a:buNone/>
            </a:pPr>
            <a:r>
              <a:rPr lang="pl-PL" sz="3200" dirty="0" smtClean="0"/>
              <a:t>d</a:t>
            </a:r>
            <a:r>
              <a:rPr lang="pl-PL" sz="3200" dirty="0"/>
              <a:t>) tytułu finalisty konkursu z przedmiotu lub przedmiotów artystycznych objętych ramowym planem </a:t>
            </a:r>
            <a:r>
              <a:rPr lang="pl-PL" sz="3200" dirty="0" smtClean="0"/>
              <a:t>nauczania szkoły </a:t>
            </a:r>
            <a:r>
              <a:rPr lang="pl-PL" sz="3200" dirty="0"/>
              <a:t>artystycznej </a:t>
            </a:r>
            <a:r>
              <a:rPr lang="pl-PL" sz="3200" dirty="0" smtClean="0"/>
              <a:t>– </a:t>
            </a:r>
            <a:r>
              <a:rPr lang="pl-PL" sz="3200" dirty="0"/>
              <a:t>7 </a:t>
            </a:r>
            <a:r>
              <a:rPr lang="pl-PL" sz="3200" b="1" dirty="0"/>
              <a:t>punktów</a:t>
            </a:r>
            <a:r>
              <a:rPr lang="pl-PL" sz="3200" b="1" dirty="0" smtClean="0"/>
              <a:t>,</a:t>
            </a:r>
          </a:p>
          <a:p>
            <a:pPr marL="0" indent="0" algn="just">
              <a:buNone/>
            </a:pPr>
            <a:r>
              <a:rPr lang="pl-PL" sz="3200" dirty="0" smtClean="0"/>
              <a:t>e</a:t>
            </a:r>
            <a:r>
              <a:rPr lang="pl-PL" sz="3200" dirty="0"/>
              <a:t>) tytułu laureata turnieju z przedmiotu lub przedmiotów artystycznych nieobjętych ramowym planem </a:t>
            </a:r>
            <a:r>
              <a:rPr lang="pl-PL" sz="3200" dirty="0" smtClean="0"/>
              <a:t>nauczania szkoły </a:t>
            </a:r>
            <a:r>
              <a:rPr lang="pl-PL" sz="3200" dirty="0"/>
              <a:t>artystycznej </a:t>
            </a:r>
            <a:r>
              <a:rPr lang="pl-PL" sz="3200" dirty="0" smtClean="0"/>
              <a:t>– </a:t>
            </a:r>
            <a:r>
              <a:rPr lang="pl-PL" sz="3200" b="1" dirty="0"/>
              <a:t>3 punkty</a:t>
            </a:r>
            <a:r>
              <a:rPr lang="pl-PL" sz="3200" b="1" dirty="0" smtClean="0"/>
              <a:t>,</a:t>
            </a:r>
          </a:p>
          <a:p>
            <a:pPr marL="0" indent="0" algn="just">
              <a:buNone/>
            </a:pPr>
            <a:r>
              <a:rPr lang="pl-PL" sz="3200" dirty="0" smtClean="0"/>
              <a:t>f</a:t>
            </a:r>
            <a:r>
              <a:rPr lang="pl-PL" sz="3200" dirty="0"/>
              <a:t>) tytułu finalisty turnieju z przedmiotu lub przedmiotów artystycznych nieobjętych ramowym planem </a:t>
            </a:r>
            <a:r>
              <a:rPr lang="pl-PL" sz="3200" dirty="0" smtClean="0"/>
              <a:t>nauczania szkoły </a:t>
            </a:r>
            <a:r>
              <a:rPr lang="pl-PL" sz="3200" dirty="0"/>
              <a:t>artystycznej </a:t>
            </a:r>
            <a:r>
              <a:rPr lang="pl-PL" sz="3200" dirty="0" smtClean="0"/>
              <a:t>– </a:t>
            </a:r>
            <a:r>
              <a:rPr lang="pl-PL" sz="3200" b="1" dirty="0"/>
              <a:t>2 punkty</a:t>
            </a:r>
            <a:r>
              <a:rPr lang="pl-PL" sz="32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85166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smtClean="0"/>
              <a:t>Uzyskanie </a:t>
            </a:r>
            <a:r>
              <a:rPr lang="pl-PL" dirty="0"/>
              <a:t>wysokiego miejsca w </a:t>
            </a:r>
            <a:r>
              <a:rPr lang="pl-PL" b="1" dirty="0"/>
              <a:t>zawodach wiedzy </a:t>
            </a:r>
            <a:r>
              <a:rPr lang="pl-PL" dirty="0"/>
              <a:t>innych niż wymienione </a:t>
            </a:r>
            <a:r>
              <a:rPr lang="pl-PL" dirty="0" smtClean="0"/>
              <a:t>wyżej, </a:t>
            </a:r>
            <a:r>
              <a:rPr lang="pl-PL" b="1" dirty="0"/>
              <a:t>artystycznych lub </a:t>
            </a:r>
            <a:r>
              <a:rPr lang="pl-PL" b="1" dirty="0" smtClean="0"/>
              <a:t>sportowych </a:t>
            </a:r>
            <a:r>
              <a:rPr lang="pl-PL" dirty="0" smtClean="0"/>
              <a:t>organizowanych </a:t>
            </a:r>
            <a:r>
              <a:rPr lang="pl-PL" dirty="0"/>
              <a:t>przez kuratora oświaty lub inne podmioty działające na terenie szkoły, na szczeblu:</a:t>
            </a:r>
          </a:p>
          <a:p>
            <a:pPr marL="0" indent="0">
              <a:buNone/>
            </a:pPr>
            <a:r>
              <a:rPr lang="pl-PL" dirty="0" smtClean="0"/>
              <a:t>	a</a:t>
            </a:r>
            <a:r>
              <a:rPr lang="pl-PL" dirty="0"/>
              <a:t>) międzynarodowym </a:t>
            </a:r>
            <a:r>
              <a:rPr lang="pl-PL" dirty="0" smtClean="0"/>
              <a:t>– </a:t>
            </a:r>
            <a:r>
              <a:rPr lang="pl-PL" b="1" dirty="0" smtClean="0"/>
              <a:t>4 punkty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	b</a:t>
            </a:r>
            <a:r>
              <a:rPr lang="pl-PL" dirty="0"/>
              <a:t>) krajowym </a:t>
            </a:r>
            <a:r>
              <a:rPr lang="pl-PL" dirty="0" smtClean="0"/>
              <a:t>– </a:t>
            </a:r>
            <a:r>
              <a:rPr lang="pl-PL" b="1" dirty="0" smtClean="0"/>
              <a:t>3 punkty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	c</a:t>
            </a:r>
            <a:r>
              <a:rPr lang="pl-PL" dirty="0"/>
              <a:t>) wojewódzkim </a:t>
            </a:r>
            <a:r>
              <a:rPr lang="pl-PL" dirty="0" smtClean="0"/>
              <a:t>– </a:t>
            </a:r>
            <a:r>
              <a:rPr lang="pl-PL" b="1" dirty="0" smtClean="0"/>
              <a:t>2 punkty</a:t>
            </a:r>
            <a:endParaRPr lang="pl-PL" b="1" dirty="0"/>
          </a:p>
          <a:p>
            <a:pPr marL="0" indent="0">
              <a:buNone/>
            </a:pPr>
            <a:r>
              <a:rPr lang="pl-PL" dirty="0" smtClean="0"/>
              <a:t>	d</a:t>
            </a:r>
            <a:r>
              <a:rPr lang="pl-PL" dirty="0"/>
              <a:t>) powiatowym </a:t>
            </a:r>
            <a:r>
              <a:rPr lang="pl-PL" dirty="0" smtClean="0"/>
              <a:t>– </a:t>
            </a:r>
            <a:r>
              <a:rPr lang="pl-PL" b="1" dirty="0" smtClean="0"/>
              <a:t>1 punkt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84123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 smtClean="0"/>
              <a:t>ZADANIA KURATORA</a:t>
            </a:r>
          </a:p>
          <a:p>
            <a:pPr algn="just"/>
            <a:r>
              <a:rPr lang="pl-PL" sz="2000" dirty="0" smtClean="0"/>
              <a:t>corocznie </a:t>
            </a:r>
            <a:r>
              <a:rPr lang="pl-PL" sz="2000" b="1" dirty="0"/>
              <a:t>do końca lutego </a:t>
            </a:r>
            <a:r>
              <a:rPr lang="pl-PL" sz="2000" dirty="0"/>
              <a:t>podaje do publicznej wiadomości </a:t>
            </a:r>
            <a:r>
              <a:rPr lang="pl-PL" sz="2000" b="1" dirty="0"/>
              <a:t>wykaz zawodów wiedzy, artystycznych i sportowych</a:t>
            </a:r>
            <a:r>
              <a:rPr lang="pl-PL" sz="2000" dirty="0"/>
              <a:t>, organizowanych przez kuratora oświaty lub inne podmioty działające na terenie szkoły, które mogą być wymienione na świadectwie ukończenia szkoły podstawowej </a:t>
            </a:r>
            <a:r>
              <a:rPr lang="pl-PL" sz="2000" dirty="0" smtClean="0"/>
              <a:t>oraz </a:t>
            </a:r>
            <a:r>
              <a:rPr lang="pl-PL" sz="2000" dirty="0"/>
              <a:t>określa miejsca uznane za wysokie w tych </a:t>
            </a:r>
            <a:r>
              <a:rPr lang="pl-PL" sz="2000" dirty="0" smtClean="0"/>
              <a:t>zawodach </a:t>
            </a:r>
          </a:p>
          <a:p>
            <a:pPr algn="just"/>
            <a:r>
              <a:rPr lang="pl-PL" sz="2000" dirty="0" smtClean="0"/>
              <a:t>przekazuje </a:t>
            </a:r>
            <a:r>
              <a:rPr lang="pl-PL" sz="2000" dirty="0"/>
              <a:t>gminom i dyrektorom </a:t>
            </a:r>
            <a:r>
              <a:rPr lang="pl-PL" sz="2000" dirty="0" smtClean="0"/>
              <a:t>szkół podstawowych </a:t>
            </a:r>
            <a:r>
              <a:rPr lang="pl-PL" sz="2000" dirty="0"/>
              <a:t>informację o szkołach </a:t>
            </a:r>
            <a:r>
              <a:rPr lang="pl-PL" sz="2000" dirty="0" smtClean="0"/>
              <a:t>ponadpodstawowych na </a:t>
            </a:r>
            <a:r>
              <a:rPr lang="pl-PL" sz="2000" dirty="0"/>
              <a:t>terenie województwa;</a:t>
            </a:r>
          </a:p>
          <a:p>
            <a:pPr algn="just"/>
            <a:r>
              <a:rPr lang="pl-PL" sz="2000" dirty="0" smtClean="0"/>
              <a:t>organizuje </a:t>
            </a:r>
            <a:r>
              <a:rPr lang="pl-PL" sz="2000" dirty="0"/>
              <a:t>punkty informacyjne o wolnych miejscach w szkołach, o których </a:t>
            </a:r>
            <a:r>
              <a:rPr lang="pl-PL" sz="2000" dirty="0" smtClean="0"/>
              <a:t>mowa powyżej </a:t>
            </a:r>
          </a:p>
        </p:txBody>
      </p:sp>
    </p:spTree>
    <p:extLst>
      <p:ext uri="{BB962C8B-B14F-4D97-AF65-F5344CB8AC3E}">
        <p14:creationId xmlns:p14="http://schemas.microsoft.com/office/powerpoint/2010/main" val="86841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 smtClean="0"/>
              <a:t>W </a:t>
            </a:r>
            <a:r>
              <a:rPr lang="pl-PL" dirty="0"/>
              <a:t>przypadku gdy kandydat ma więcej niż jedno szczególne osiągnięcie w zawodach wiedzy, artystycznych i </a:t>
            </a:r>
            <a:r>
              <a:rPr lang="pl-PL" dirty="0" smtClean="0"/>
              <a:t>sportowych </a:t>
            </a:r>
            <a:r>
              <a:rPr lang="pl-PL" dirty="0"/>
              <a:t>wymienione na świadectwie ukończenia szkoły podstawowej lub gimnazjum, </a:t>
            </a:r>
            <a:r>
              <a:rPr lang="pl-PL" b="1" dirty="0" smtClean="0"/>
              <a:t>maksymalna liczba </a:t>
            </a:r>
            <a:r>
              <a:rPr lang="pl-PL" b="1" dirty="0"/>
              <a:t>punktów </a:t>
            </a:r>
            <a:r>
              <a:rPr lang="pl-PL" dirty="0"/>
              <a:t>możliwych do uzyskania </a:t>
            </a:r>
            <a:r>
              <a:rPr lang="pl-PL" b="1" dirty="0"/>
              <a:t>za wszystkie osiągnięcia </a:t>
            </a:r>
            <a:r>
              <a:rPr lang="pl-PL" dirty="0"/>
              <a:t>wynosi </a:t>
            </a:r>
            <a:r>
              <a:rPr lang="pl-PL" b="1" dirty="0" smtClean="0"/>
              <a:t>18 </a:t>
            </a:r>
            <a:r>
              <a:rPr lang="pl-PL" b="1" dirty="0"/>
              <a:t>punktów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4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pl-PL" dirty="0" smtClean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 smtClean="0"/>
              <a:t>Za </a:t>
            </a:r>
            <a:r>
              <a:rPr lang="pl-PL" dirty="0"/>
              <a:t>osiągnięcia w zakresie aktywności społecznej, w tym na </a:t>
            </a:r>
            <a:r>
              <a:rPr lang="pl-PL" dirty="0" smtClean="0"/>
              <a:t>rzecz środowiska </a:t>
            </a:r>
            <a:r>
              <a:rPr lang="pl-PL" dirty="0"/>
              <a:t>szkolnego, w szczególności w formie </a:t>
            </a:r>
            <a:r>
              <a:rPr lang="pl-PL" dirty="0" smtClean="0"/>
              <a:t>wolontariatu przyznaje </a:t>
            </a:r>
            <a:r>
              <a:rPr lang="pl-PL" dirty="0"/>
              <a:t>się </a:t>
            </a:r>
            <a:r>
              <a:rPr lang="pl-PL" b="1" dirty="0" smtClean="0"/>
              <a:t>3 </a:t>
            </a:r>
            <a:r>
              <a:rPr lang="pl-PL" b="1" dirty="0"/>
              <a:t>punkty</a:t>
            </a:r>
            <a:r>
              <a:rPr lang="pl-PL" dirty="0" smtClean="0"/>
              <a:t>.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0232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Aby za osiągnięcie kandydat otrzymał punkty musi ono zostać wpisane na świadectwo ukończenia szkoły podstawowej.</a:t>
            </a:r>
          </a:p>
          <a:p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O wpisie osiągnięć na świadectwo decyduje </a:t>
            </a:r>
            <a:r>
              <a:rPr lang="pl-PL" b="1" dirty="0" smtClean="0"/>
              <a:t>dyrektor szkoły podstawowej.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2907031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b="1" dirty="0" smtClean="0"/>
              <a:t>Przeliczanie  </a:t>
            </a:r>
            <a:r>
              <a:rPr lang="pl-PL" b="1" dirty="0"/>
              <a:t>na punkty </a:t>
            </a:r>
            <a:r>
              <a:rPr lang="pl-PL" b="1" dirty="0" smtClean="0"/>
              <a:t>ocen </a:t>
            </a:r>
            <a:r>
              <a:rPr lang="pl-PL" dirty="0"/>
              <a:t>z języka </a:t>
            </a:r>
            <a:r>
              <a:rPr lang="pl-PL" dirty="0" smtClean="0"/>
              <a:t>polskiego i matematyki wymienionych na świadectwie ukończenia szkoły podstawowej w przypadku </a:t>
            </a:r>
            <a:r>
              <a:rPr lang="pl-PL" b="1" dirty="0" smtClean="0"/>
              <a:t>osób zwolnionych z obowiązku przystąpienia do </a:t>
            </a:r>
            <a:r>
              <a:rPr lang="pl-PL" b="1" smtClean="0"/>
              <a:t>sprawdzianu ósmoklasisty</a:t>
            </a:r>
            <a:r>
              <a:rPr lang="pl-PL" smtClean="0"/>
              <a:t>: 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a</a:t>
            </a:r>
            <a:r>
              <a:rPr lang="pl-PL" dirty="0"/>
              <a:t>) z</a:t>
            </a:r>
            <a:r>
              <a:rPr lang="pl-PL" dirty="0" smtClean="0"/>
              <a:t>a ocenę celującą – po </a:t>
            </a:r>
            <a:r>
              <a:rPr lang="pl-PL" b="1" dirty="0" smtClean="0"/>
              <a:t>35 punktów</a:t>
            </a:r>
            <a:endParaRPr lang="pl-PL" b="1" dirty="0"/>
          </a:p>
          <a:p>
            <a:pPr marL="0" indent="0">
              <a:buNone/>
            </a:pPr>
            <a:r>
              <a:rPr lang="pl-PL" dirty="0"/>
              <a:t>b) </a:t>
            </a:r>
            <a:r>
              <a:rPr lang="pl-PL" dirty="0" smtClean="0"/>
              <a:t>za ocenę bardzo dobrą – po </a:t>
            </a:r>
            <a:r>
              <a:rPr lang="pl-PL" b="1" dirty="0" smtClean="0"/>
              <a:t>30 punktów</a:t>
            </a:r>
            <a:endParaRPr lang="pl-PL" b="1" dirty="0"/>
          </a:p>
          <a:p>
            <a:pPr marL="0" indent="0">
              <a:buNone/>
            </a:pPr>
            <a:r>
              <a:rPr lang="pl-PL" dirty="0"/>
              <a:t>c) </a:t>
            </a:r>
            <a:r>
              <a:rPr lang="pl-PL" dirty="0" smtClean="0"/>
              <a:t>za ocenę dobrą – po </a:t>
            </a:r>
            <a:r>
              <a:rPr lang="pl-PL" b="1" dirty="0" smtClean="0"/>
              <a:t>25 punktów</a:t>
            </a:r>
            <a:endParaRPr lang="pl-PL" b="1" dirty="0"/>
          </a:p>
          <a:p>
            <a:pPr marL="0" indent="0">
              <a:buNone/>
            </a:pPr>
            <a:r>
              <a:rPr lang="pl-PL" dirty="0"/>
              <a:t>d</a:t>
            </a:r>
            <a:r>
              <a:rPr lang="pl-PL" dirty="0" smtClean="0"/>
              <a:t>) za ocenę dostateczną – po </a:t>
            </a:r>
            <a:r>
              <a:rPr lang="pl-PL" b="1" dirty="0" smtClean="0"/>
              <a:t>15 punktów</a:t>
            </a:r>
            <a:endParaRPr lang="pl-PL" b="1" dirty="0"/>
          </a:p>
          <a:p>
            <a:pPr marL="0" indent="0">
              <a:buNone/>
            </a:pPr>
            <a:r>
              <a:rPr lang="pl-PL" dirty="0"/>
              <a:t>e) </a:t>
            </a:r>
            <a:r>
              <a:rPr lang="pl-PL" dirty="0" smtClean="0"/>
              <a:t>za ocenę dopuszczającą – po </a:t>
            </a:r>
            <a:r>
              <a:rPr lang="pl-PL" b="1" dirty="0" smtClean="0"/>
              <a:t>10 punktów;</a:t>
            </a:r>
          </a:p>
          <a:p>
            <a:pPr marL="0" indent="0">
              <a:buNone/>
            </a:pPr>
            <a:r>
              <a:rPr lang="pl-PL" b="1" dirty="0"/>
              <a:t>z</a:t>
            </a:r>
            <a:r>
              <a:rPr lang="pl-PL" b="1" dirty="0" smtClean="0"/>
              <a:t> języka obcego nowożytnego:</a:t>
            </a:r>
          </a:p>
          <a:p>
            <a:pPr marL="0" indent="0">
              <a:buNone/>
            </a:pPr>
            <a:r>
              <a:rPr lang="pl-PL" dirty="0"/>
              <a:t>a) za ocenę celującą </a:t>
            </a:r>
            <a:r>
              <a:rPr lang="pl-PL" dirty="0" smtClean="0"/>
              <a:t>– </a:t>
            </a:r>
            <a:r>
              <a:rPr lang="pl-PL" b="1" dirty="0" smtClean="0"/>
              <a:t>30 </a:t>
            </a:r>
            <a:r>
              <a:rPr lang="pl-PL" b="1" dirty="0"/>
              <a:t>punktów</a:t>
            </a:r>
          </a:p>
          <a:p>
            <a:pPr marL="0" indent="0">
              <a:buNone/>
            </a:pPr>
            <a:r>
              <a:rPr lang="pl-PL" dirty="0"/>
              <a:t>b) za ocenę bardzo dobrą </a:t>
            </a:r>
            <a:r>
              <a:rPr lang="pl-PL" dirty="0" smtClean="0"/>
              <a:t>– </a:t>
            </a:r>
            <a:r>
              <a:rPr lang="pl-PL" b="1" dirty="0" smtClean="0"/>
              <a:t>25 </a:t>
            </a:r>
            <a:r>
              <a:rPr lang="pl-PL" b="1" dirty="0"/>
              <a:t>punktów</a:t>
            </a:r>
          </a:p>
          <a:p>
            <a:pPr marL="0" indent="0">
              <a:buNone/>
            </a:pPr>
            <a:r>
              <a:rPr lang="pl-PL" dirty="0"/>
              <a:t>c) za ocenę dobrą </a:t>
            </a:r>
            <a:r>
              <a:rPr lang="pl-PL" dirty="0" smtClean="0"/>
              <a:t>– </a:t>
            </a:r>
            <a:r>
              <a:rPr lang="pl-PL" b="1" dirty="0" smtClean="0"/>
              <a:t>20 </a:t>
            </a:r>
            <a:r>
              <a:rPr lang="pl-PL" b="1" dirty="0"/>
              <a:t>punktów</a:t>
            </a:r>
          </a:p>
          <a:p>
            <a:pPr marL="0" indent="0">
              <a:buNone/>
            </a:pPr>
            <a:r>
              <a:rPr lang="pl-PL" dirty="0"/>
              <a:t>d) za ocenę </a:t>
            </a:r>
            <a:r>
              <a:rPr lang="pl-PL" dirty="0" smtClean="0"/>
              <a:t>dostateczną – </a:t>
            </a:r>
            <a:r>
              <a:rPr lang="pl-PL" b="1" dirty="0" smtClean="0"/>
              <a:t>10 </a:t>
            </a:r>
            <a:r>
              <a:rPr lang="pl-PL" b="1" dirty="0"/>
              <a:t>punktów</a:t>
            </a:r>
          </a:p>
          <a:p>
            <a:pPr marL="0" indent="0">
              <a:buNone/>
            </a:pPr>
            <a:r>
              <a:rPr lang="pl-PL" dirty="0"/>
              <a:t>e) za ocenę dopuszczającą </a:t>
            </a:r>
            <a:r>
              <a:rPr lang="pl-PL" dirty="0" smtClean="0"/>
              <a:t>– </a:t>
            </a:r>
            <a:r>
              <a:rPr lang="pl-PL" b="1" dirty="0"/>
              <a:t>5</a:t>
            </a:r>
            <a:r>
              <a:rPr lang="pl-PL" b="1" dirty="0" smtClean="0"/>
              <a:t> punktów.</a:t>
            </a:r>
            <a:endParaRPr lang="pl-PL" b="1" dirty="0"/>
          </a:p>
          <a:p>
            <a:pPr marL="0" indent="0">
              <a:buNone/>
            </a:pPr>
            <a:endParaRPr lang="pl-PL" b="1" dirty="0" smtClean="0"/>
          </a:p>
          <a:p>
            <a:pPr marL="0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85415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b="1" dirty="0"/>
              <a:t>Laureat lub finalista ogólnopolskiej olimpiady </a:t>
            </a:r>
            <a:r>
              <a:rPr lang="pl-PL" dirty="0"/>
              <a:t>przedmiotowej oraz </a:t>
            </a:r>
            <a:r>
              <a:rPr lang="pl-PL" b="1" dirty="0"/>
              <a:t>laureat konkursu przedmiotowego </a:t>
            </a:r>
            <a:r>
              <a:rPr lang="pl-PL" dirty="0"/>
              <a:t>o zasięgu wojewódzkim lub </a:t>
            </a:r>
            <a:r>
              <a:rPr lang="pl-PL" dirty="0" err="1" smtClean="0"/>
              <a:t>ponadwojewódzkim</a:t>
            </a:r>
            <a:r>
              <a:rPr lang="pl-PL" dirty="0" smtClean="0"/>
              <a:t> są </a:t>
            </a:r>
            <a:r>
              <a:rPr lang="pl-PL" dirty="0"/>
              <a:t>przyjmowani </a:t>
            </a:r>
            <a:r>
              <a:rPr lang="pl-PL" b="1" dirty="0"/>
              <a:t>w pierwszej kolejności </a:t>
            </a:r>
            <a:r>
              <a:rPr lang="pl-PL" dirty="0" smtClean="0"/>
              <a:t>do </a:t>
            </a:r>
            <a:r>
              <a:rPr lang="pl-PL" dirty="0"/>
              <a:t>publicznej szkoły </a:t>
            </a:r>
            <a:r>
              <a:rPr lang="pl-PL" dirty="0" smtClean="0"/>
              <a:t>ponadpodstawowej, szkoły ponadpodstawowej </a:t>
            </a:r>
            <a:r>
              <a:rPr lang="pl-PL" dirty="0"/>
              <a:t>sportowej, publicznej szkoły ponadpodstawowej mistrzostwa sportowego, oddziału sportowego w publicznej szkole ponadpodstawowej ogólnodostępnej lub oddziału mistrzostwa sportowego w publicznej szkole ponadpodstawowej </a:t>
            </a:r>
            <a:r>
              <a:rPr lang="pl-PL" dirty="0" smtClean="0"/>
              <a:t>ogólnodostępnej*.</a:t>
            </a:r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l-PL" dirty="0" smtClean="0"/>
              <a:t>*</a:t>
            </a:r>
            <a:r>
              <a:rPr lang="pl-PL" sz="1800" dirty="0"/>
              <a:t> w</a:t>
            </a:r>
            <a:r>
              <a:rPr lang="pl-PL" sz="1800" dirty="0" smtClean="0"/>
              <a:t> przypadku </a:t>
            </a:r>
            <a:r>
              <a:rPr lang="pl-PL" sz="1800" dirty="0"/>
              <a:t>szkoły lub oddziału sportowego konieczne jest uzyskanie pozytywnego wyniku prób sprawności </a:t>
            </a:r>
            <a:r>
              <a:rPr lang="pl-PL" sz="1800" dirty="0" smtClean="0"/>
              <a:t>fizycznej; </a:t>
            </a:r>
            <a:r>
              <a:rPr lang="pl-PL" sz="1700" dirty="0" smtClean="0"/>
              <a:t>w </a:t>
            </a:r>
            <a:r>
              <a:rPr lang="pl-PL" sz="1700" dirty="0"/>
              <a:t>przypadku kandydatów do szkoły prowadzącej kształcenie zawodowe – </a:t>
            </a:r>
            <a:r>
              <a:rPr lang="pl-PL" sz="1700" dirty="0" smtClean="0"/>
              <a:t>kandydaci muszą posiadać </a:t>
            </a:r>
            <a:r>
              <a:rPr lang="pl-PL" sz="1700" dirty="0"/>
              <a:t>zaświadczenie lekarskie zawierające orzeczenie o braku przeciwwskazań zdrowotnych do podjęcia praktycznej nauki zawodu</a:t>
            </a:r>
          </a:p>
        </p:txBody>
      </p:sp>
    </p:spTree>
    <p:extLst>
      <p:ext uri="{BB962C8B-B14F-4D97-AF65-F5344CB8AC3E}">
        <p14:creationId xmlns:p14="http://schemas.microsoft.com/office/powerpoint/2010/main" val="38190535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b="1" dirty="0"/>
              <a:t>Laureat lub finalista ogólnopolskiej olimpiady przedmiotowej </a:t>
            </a:r>
            <a:r>
              <a:rPr lang="pl-PL" dirty="0"/>
              <a:t>oraz</a:t>
            </a:r>
            <a:r>
              <a:rPr lang="pl-PL" b="1" dirty="0"/>
              <a:t> laureat konkursu przedmiotowego o zasięgu wojewódzkim lub </a:t>
            </a:r>
            <a:r>
              <a:rPr lang="pl-PL" b="1" dirty="0" err="1"/>
              <a:t>ponadwojewódzkim</a:t>
            </a:r>
            <a:r>
              <a:rPr lang="pl-PL" dirty="0"/>
              <a:t>, </a:t>
            </a:r>
            <a:r>
              <a:rPr lang="pl-PL" dirty="0" smtClean="0"/>
              <a:t>są </a:t>
            </a:r>
            <a:r>
              <a:rPr lang="pl-PL" dirty="0"/>
              <a:t>przyjmowani </a:t>
            </a:r>
            <a:r>
              <a:rPr lang="pl-PL" b="1" dirty="0"/>
              <a:t>w pierwszej kolejności </a:t>
            </a:r>
            <a:r>
              <a:rPr lang="pl-PL" dirty="0"/>
              <a:t>do publicznej </a:t>
            </a:r>
            <a:r>
              <a:rPr lang="pl-PL" dirty="0" smtClean="0"/>
              <a:t>szkoły ponadpodstawowej </a:t>
            </a:r>
            <a:r>
              <a:rPr lang="pl-PL" dirty="0"/>
              <a:t>dwujęzycznej, oddziału dwujęzycznego w publicznej szkole ponadpodstawowej ogólnodostępnej lub oddziału międzynarodowego w publicznej szkole ponadpodstawowej ogólnodostępnej oraz klasy </a:t>
            </a:r>
            <a:r>
              <a:rPr lang="pl-PL" dirty="0" smtClean="0"/>
              <a:t>      wstępnej jeżeli uzyskają pozytywny wynik sprawdzianu kompetencji językowych. Warunek </a:t>
            </a:r>
            <a:r>
              <a:rPr lang="pl-PL" dirty="0"/>
              <a:t>uzyskania </a:t>
            </a:r>
            <a:r>
              <a:rPr lang="pl-PL" dirty="0" smtClean="0"/>
              <a:t>pozytywnego </a:t>
            </a:r>
            <a:r>
              <a:rPr lang="pl-PL" dirty="0"/>
              <a:t>wyniku sprawdzianu kompetencji </a:t>
            </a:r>
            <a:r>
              <a:rPr lang="pl-PL" dirty="0" smtClean="0"/>
              <a:t>językowych </a:t>
            </a:r>
            <a:r>
              <a:rPr lang="pl-PL" dirty="0"/>
              <a:t>nie </a:t>
            </a:r>
            <a:r>
              <a:rPr lang="pl-PL" dirty="0" smtClean="0"/>
              <a:t>                dotyczy laureata lub </a:t>
            </a:r>
            <a:r>
              <a:rPr lang="pl-PL" dirty="0"/>
              <a:t>finalisty olimpiady przedmiotowej oraz laureata konkursu przedmiotowego o zasięgu wojewódzkim </a:t>
            </a:r>
            <a:r>
              <a:rPr lang="pl-PL" dirty="0" smtClean="0"/>
              <a:t>z </a:t>
            </a:r>
            <a:r>
              <a:rPr lang="pl-PL" dirty="0"/>
              <a:t>języka obcego nowożytnego, który będzie drugim językiem nauczania w szkole, oddziale albo </a:t>
            </a:r>
            <a:r>
              <a:rPr lang="pl-PL" dirty="0" smtClean="0"/>
              <a:t>klasie, o </a:t>
            </a:r>
            <a:r>
              <a:rPr lang="pl-PL" dirty="0"/>
              <a:t>przyjęcie do których ubiega się laureat lub </a:t>
            </a:r>
            <a:r>
              <a:rPr lang="pl-PL" dirty="0" smtClean="0"/>
              <a:t>finalista.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470704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dirty="0"/>
              <a:t>W przypadku większej liczby kandydatów </a:t>
            </a:r>
            <a:r>
              <a:rPr lang="pl-PL" dirty="0" smtClean="0"/>
              <a:t>niż </a:t>
            </a:r>
            <a:r>
              <a:rPr lang="pl-PL" dirty="0"/>
              <a:t>liczba wolnych miejsc w szkole</a:t>
            </a:r>
            <a:r>
              <a:rPr lang="pl-PL" dirty="0" smtClean="0"/>
              <a:t>, </a:t>
            </a:r>
            <a:r>
              <a:rPr lang="pl-PL" dirty="0"/>
              <a:t>na pierwszym etapie postępowania rekrutacyjnego są brane pod uwagę łącznie następujące kryteria: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1</a:t>
            </a:r>
            <a:r>
              <a:rPr lang="pl-PL" dirty="0"/>
              <a:t>) wyniki egzaminu </a:t>
            </a:r>
            <a:r>
              <a:rPr lang="pl-PL" dirty="0" smtClean="0"/>
              <a:t>ósmoklasisty; </a:t>
            </a:r>
          </a:p>
          <a:p>
            <a:pPr marL="0" indent="0" algn="just">
              <a:buNone/>
            </a:pPr>
            <a:r>
              <a:rPr lang="pl-PL" dirty="0" smtClean="0"/>
              <a:t>2</a:t>
            </a:r>
            <a:r>
              <a:rPr lang="pl-PL" dirty="0"/>
              <a:t>) wymienione na świadectwie ukończenia </a:t>
            </a:r>
            <a:r>
              <a:rPr lang="pl-PL" dirty="0" smtClean="0"/>
              <a:t>szkoły podstawowej oceny </a:t>
            </a:r>
            <a:r>
              <a:rPr lang="pl-PL" dirty="0"/>
              <a:t>z języka polskiego i matematyki oraz z dwóch obowiązkowych zajęć edukacyjnych ustalonych przez dyrektora danej szkoły jako brane pod uwagę w postępowaniu rekrutacyjnym do danego </a:t>
            </a:r>
            <a:r>
              <a:rPr lang="pl-PL" dirty="0" smtClean="0"/>
              <a:t>oddziału; </a:t>
            </a:r>
          </a:p>
          <a:p>
            <a:pPr marL="0" indent="0" algn="just">
              <a:buNone/>
            </a:pPr>
            <a:r>
              <a:rPr lang="pl-PL" dirty="0" smtClean="0"/>
              <a:t>3</a:t>
            </a:r>
            <a:r>
              <a:rPr lang="pl-PL" dirty="0"/>
              <a:t>) świadectwo ukończenia </a:t>
            </a:r>
            <a:r>
              <a:rPr lang="pl-PL" dirty="0" smtClean="0"/>
              <a:t>szkoły podstawowej </a:t>
            </a:r>
            <a:r>
              <a:rPr lang="pl-PL" dirty="0"/>
              <a:t>z wyróżnieniem;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4</a:t>
            </a:r>
            <a:r>
              <a:rPr lang="pl-PL" dirty="0"/>
              <a:t>) szczególne osiągnięcia wymienione na świadectwie ukończenia </a:t>
            </a:r>
            <a:r>
              <a:rPr lang="pl-PL" dirty="0" smtClean="0"/>
              <a:t>szkoły podstawowej: </a:t>
            </a:r>
          </a:p>
          <a:p>
            <a:pPr marL="0" indent="0" algn="just">
              <a:buNone/>
            </a:pPr>
            <a:r>
              <a:rPr lang="pl-PL" dirty="0" smtClean="0"/>
              <a:t>	a</a:t>
            </a:r>
            <a:r>
              <a:rPr lang="pl-PL" dirty="0"/>
              <a:t>) uzyskanie wysokiego miejsca nagrodzonego lub uhonorowanego zwycięskim </a:t>
            </a:r>
            <a:r>
              <a:rPr lang="pl-PL" dirty="0" smtClean="0"/>
              <a:t>	tytułem </a:t>
            </a:r>
            <a:r>
              <a:rPr lang="pl-PL" dirty="0"/>
              <a:t>w zawodach wiedzy, artystycznych i sportowych, organizowanych przez </a:t>
            </a:r>
            <a:r>
              <a:rPr lang="pl-PL" dirty="0" smtClean="0"/>
              <a:t>	kuratora </a:t>
            </a:r>
            <a:r>
              <a:rPr lang="pl-PL" dirty="0"/>
              <a:t>oświaty albo organizowanych co najmniej na szczeblu powiatowym przez </a:t>
            </a:r>
            <a:r>
              <a:rPr lang="pl-PL" dirty="0" smtClean="0"/>
              <a:t>	inne </a:t>
            </a:r>
            <a:r>
              <a:rPr lang="pl-PL" dirty="0"/>
              <a:t>podmioty działające na terenie szkoły,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	b</a:t>
            </a:r>
            <a:r>
              <a:rPr lang="pl-PL" dirty="0"/>
              <a:t>) osiągnięcia w zakresie aktywności społecznej, w tym na rzecz środowiska </a:t>
            </a:r>
            <a:r>
              <a:rPr lang="pl-PL" dirty="0" smtClean="0"/>
              <a:t>	szkolnego</a:t>
            </a:r>
            <a:r>
              <a:rPr lang="pl-PL" dirty="0"/>
              <a:t>, w szczególności w formie </a:t>
            </a:r>
            <a:r>
              <a:rPr lang="pl-PL" dirty="0" smtClean="0"/>
              <a:t>wolontariatu;</a:t>
            </a:r>
          </a:p>
          <a:p>
            <a:pPr marL="0" indent="0" algn="just">
              <a:buNone/>
            </a:pPr>
            <a:r>
              <a:rPr lang="pl-PL" dirty="0" smtClean="0"/>
              <a:t>5</a:t>
            </a:r>
            <a:r>
              <a:rPr lang="pl-PL" dirty="0"/>
              <a:t>) w przypadku kandydatów </a:t>
            </a:r>
            <a:r>
              <a:rPr lang="pl-PL" dirty="0" smtClean="0"/>
              <a:t>	ubiegających </a:t>
            </a:r>
            <a:r>
              <a:rPr lang="pl-PL" dirty="0"/>
              <a:t>się o przyjęcie do oddziałów </a:t>
            </a:r>
            <a:r>
              <a:rPr lang="pl-PL" dirty="0" smtClean="0"/>
              <a:t>dwujęzycznych – wyniki sprawdzianu kompetencji językowych, do oddziałów sportowych – testy sprawności, do oddziałów wymagających </a:t>
            </a:r>
            <a:r>
              <a:rPr lang="pl-PL" dirty="0"/>
              <a:t>szczególnych </a:t>
            </a:r>
            <a:r>
              <a:rPr lang="pl-PL" dirty="0" smtClean="0"/>
              <a:t>	indywidualnych </a:t>
            </a:r>
            <a:r>
              <a:rPr lang="pl-PL" dirty="0"/>
              <a:t>predyspozycji – wyniki sprawdzianu </a:t>
            </a:r>
            <a:r>
              <a:rPr lang="pl-PL" dirty="0" smtClean="0"/>
              <a:t>uzdolnień kierunkowych</a:t>
            </a:r>
            <a:r>
              <a:rPr lang="pl-PL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3636580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W </a:t>
            </a:r>
            <a:r>
              <a:rPr lang="pl-PL" dirty="0"/>
              <a:t>przypadku równorzędnych wyników uzyskanych na pierwszym etapie postępowania rekrutacyjnego, na drugim etapie postępowania rekrutacyjnego przyjmuje się kandydatów z problemami zdrowotnymi, ograniczającymi możliwości wyboru kierunku kształcenia ze względu na stan zdrowia, potwierdzonymi opinią publicznej poradni psychologiczno-pedagogicznej, w tym publicznej poradni specjalistycznej. </a:t>
            </a:r>
          </a:p>
        </p:txBody>
      </p:sp>
    </p:spTree>
    <p:extLst>
      <p:ext uri="{BB962C8B-B14F-4D97-AF65-F5344CB8AC3E}">
        <p14:creationId xmlns:p14="http://schemas.microsoft.com/office/powerpoint/2010/main" val="5065232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3891" y="1897044"/>
            <a:ext cx="8956060" cy="47619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400" dirty="0"/>
              <a:t>W przypadku równorzędnych wyników uzyskanych na drugim etapie postępowania rekrutacyjnego lub jeżeli po zakończeniu tego etapu dana </a:t>
            </a:r>
            <a:r>
              <a:rPr lang="pl-PL" sz="2400" dirty="0" smtClean="0"/>
              <a:t>szkoła, </a:t>
            </a:r>
            <a:r>
              <a:rPr lang="pl-PL" sz="2400" dirty="0"/>
              <a:t>nadal dysponuje wolnymi miejscami, na trzecim etapie postępowania rekrutacyjnego są brane pod uwagę łącznie </a:t>
            </a:r>
            <a:r>
              <a:rPr lang="pl-PL" sz="2400" dirty="0" smtClean="0"/>
              <a:t>następujące kryteria:</a:t>
            </a:r>
          </a:p>
          <a:p>
            <a:pPr marL="0" indent="0">
              <a:buNone/>
            </a:pPr>
            <a:r>
              <a:rPr lang="pl-PL" sz="2400" dirty="0" smtClean="0"/>
              <a:t>	1</a:t>
            </a:r>
            <a:r>
              <a:rPr lang="pl-PL" sz="2400" dirty="0"/>
              <a:t>) wielodzietność rodziny kandydata; </a:t>
            </a: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	2</a:t>
            </a:r>
            <a:r>
              <a:rPr lang="pl-PL" sz="2400" dirty="0"/>
              <a:t>) niepełnosprawność kandydata; </a:t>
            </a: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	3</a:t>
            </a:r>
            <a:r>
              <a:rPr lang="pl-PL" sz="2400" dirty="0"/>
              <a:t>) niepełnosprawność jednego z rodziców kandydata</a:t>
            </a:r>
            <a:r>
              <a:rPr lang="pl-PL" sz="2400" dirty="0" smtClean="0"/>
              <a:t>;</a:t>
            </a:r>
          </a:p>
          <a:p>
            <a:pPr marL="0" indent="0">
              <a:buNone/>
            </a:pPr>
            <a:r>
              <a:rPr lang="pl-PL" sz="2400" dirty="0" smtClean="0"/>
              <a:t>	4</a:t>
            </a:r>
            <a:r>
              <a:rPr lang="pl-PL" sz="2400" dirty="0"/>
              <a:t>) niepełnosprawność obojga rodziców kandydata; </a:t>
            </a: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	5</a:t>
            </a:r>
            <a:r>
              <a:rPr lang="pl-PL" sz="2400" dirty="0"/>
              <a:t>) niepełnosprawność rodzeństwa kandydata; </a:t>
            </a: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	6</a:t>
            </a:r>
            <a:r>
              <a:rPr lang="pl-PL" sz="2400" dirty="0"/>
              <a:t>) samotne wychowywanie kandydata w rodzinie; </a:t>
            </a: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	7</a:t>
            </a:r>
            <a:r>
              <a:rPr lang="pl-PL" sz="2400" dirty="0"/>
              <a:t>) objęcie kandydata pieczą zastępczą. </a:t>
            </a:r>
          </a:p>
        </p:txBody>
      </p:sp>
    </p:spTree>
    <p:extLst>
      <p:ext uri="{BB962C8B-B14F-4D97-AF65-F5344CB8AC3E}">
        <p14:creationId xmlns:p14="http://schemas.microsoft.com/office/powerpoint/2010/main" val="21038962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 smtClean="0"/>
              <a:t>PODSTAWA PRAWNA:</a:t>
            </a:r>
          </a:p>
          <a:p>
            <a:pPr marL="0" indent="0" algn="ctr">
              <a:buNone/>
            </a:pPr>
            <a:endParaRPr lang="pl-PL" b="1" dirty="0" smtClean="0"/>
          </a:p>
          <a:p>
            <a:r>
              <a:rPr lang="pl-PL" sz="2400" dirty="0" smtClean="0"/>
              <a:t>Ustawa z dnia 14 grudnia 2016r. prawo oświatowe (t. j. Dz. U. z 2018r. poz. 996  ze zm.) –rozdział </a:t>
            </a:r>
            <a:r>
              <a:rPr lang="pl-PL" sz="2400" dirty="0"/>
              <a:t>6</a:t>
            </a:r>
            <a:endParaRPr lang="pl-PL" sz="2400" dirty="0" smtClean="0"/>
          </a:p>
          <a:p>
            <a:pPr algn="just"/>
            <a:r>
              <a:rPr lang="pl-PL" sz="2400" dirty="0" smtClean="0"/>
              <a:t>Rozporządzenie </a:t>
            </a:r>
            <a:r>
              <a:rPr lang="pl-PL" sz="2400" dirty="0"/>
              <a:t>M</a:t>
            </a:r>
            <a:r>
              <a:rPr lang="pl-PL" sz="2400" dirty="0" smtClean="0"/>
              <a:t>inistra Edukacji Narodowej z dnia 16 marca 2017r. w sprawie przeprowadzania postępowania rekrutacyjnego oraz postępowania uzupełniającego do publicznych przedszkoli, szkół         i placówek (Dz. U. z 2017r. </a:t>
            </a:r>
            <a:r>
              <a:rPr lang="pl-PL" sz="2400" smtClean="0"/>
              <a:t>poz</a:t>
            </a:r>
            <a:r>
              <a:rPr lang="pl-PL" sz="2400" dirty="0" smtClean="0"/>
              <a:t>. 610)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57184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dirty="0" smtClean="0"/>
              <a:t>Do </a:t>
            </a:r>
            <a:r>
              <a:rPr lang="pl-PL" b="1" dirty="0" smtClean="0"/>
              <a:t>końca stycznia </a:t>
            </a:r>
            <a:r>
              <a:rPr lang="pl-PL" dirty="0" smtClean="0"/>
              <a:t>Kurator Oświaty ustala </a:t>
            </a:r>
            <a:r>
              <a:rPr lang="pl-PL" dirty="0"/>
              <a:t>dla danego roku </a:t>
            </a:r>
            <a:r>
              <a:rPr lang="pl-PL" dirty="0" smtClean="0"/>
              <a:t>szkolnego </a:t>
            </a:r>
            <a:r>
              <a:rPr lang="pl-PL" b="1" dirty="0" smtClean="0"/>
              <a:t>terminy postępowania rekrutacyjnego  i uzupełniającego </a:t>
            </a:r>
            <a:r>
              <a:rPr lang="pl-PL" dirty="0" smtClean="0"/>
              <a:t>, a w szczególności terminy: </a:t>
            </a:r>
          </a:p>
          <a:p>
            <a:r>
              <a:rPr lang="pl-PL" dirty="0" smtClean="0"/>
              <a:t>składania wniosków o przyjęcie do szkoły ponadpodstawowej</a:t>
            </a:r>
          </a:p>
          <a:p>
            <a:r>
              <a:rPr lang="pl-PL" dirty="0" smtClean="0"/>
              <a:t>przeprowadzenia prób sprawności fizycznej</a:t>
            </a:r>
          </a:p>
          <a:p>
            <a:r>
              <a:rPr lang="pl-PL" dirty="0" smtClean="0"/>
              <a:t>przeprowadzenia sprawdzianu kompetencji językowych</a:t>
            </a:r>
          </a:p>
          <a:p>
            <a:r>
              <a:rPr lang="pl-PL" dirty="0" smtClean="0"/>
              <a:t>podania do wiadomości list kandydatów, którzy uzyskali pozytywny wynik próby sprawności fizycznej i sprawdzianu kompetencji językowych</a:t>
            </a:r>
          </a:p>
          <a:p>
            <a:r>
              <a:rPr lang="pl-PL" dirty="0" smtClean="0"/>
              <a:t>uzupełnienia wniosku o świadectwo ukończenia szkoły podstawowej oraz zaświadczenie o wynikach sprawdzianu ósmoklasisty</a:t>
            </a:r>
          </a:p>
          <a:p>
            <a:r>
              <a:rPr lang="pl-PL" dirty="0" smtClean="0"/>
              <a:t>weryfikacji złożonych wniosków</a:t>
            </a:r>
          </a:p>
          <a:p>
            <a:r>
              <a:rPr lang="pl-PL" dirty="0" smtClean="0"/>
              <a:t>podania list kandydatów zakwalifikowanych i niezakwalifikowanych</a:t>
            </a:r>
          </a:p>
          <a:p>
            <a:r>
              <a:rPr lang="pl-PL" dirty="0" smtClean="0"/>
              <a:t>wydania przez szkołę prowadzącą kształcenie zawodowe skierowania na badania lekarskie</a:t>
            </a:r>
          </a:p>
          <a:p>
            <a:r>
              <a:rPr lang="pl-PL" dirty="0" smtClean="0"/>
              <a:t>potwierdzenia woli przyjęcia poprzez złożenie oryginałów dokumentów</a:t>
            </a:r>
          </a:p>
          <a:p>
            <a:r>
              <a:rPr lang="pl-PL" dirty="0" smtClean="0"/>
              <a:t>podania do wiadomości list kandydatów przyjętych i nieprzyjętych</a:t>
            </a:r>
          </a:p>
          <a:p>
            <a:r>
              <a:rPr lang="pl-PL" dirty="0" smtClean="0"/>
              <a:t>poinformowania przez dyrektora szkoły ponadpodstawowej o liczbie wolnych miejsc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599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90456" y="879336"/>
            <a:ext cx="9606579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 </a:t>
            </a: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pPr algn="just">
              <a:lnSpc>
                <a:spcPct val="150000"/>
              </a:lnSpc>
            </a:pPr>
            <a:r>
              <a:rPr lang="pl-PL" b="1" dirty="0" smtClean="0"/>
              <a:t>Dyrektor </a:t>
            </a:r>
            <a:r>
              <a:rPr lang="pl-PL" b="1" dirty="0"/>
              <a:t>publicznej szkoły do końca lutego</a:t>
            </a:r>
            <a:r>
              <a:rPr lang="pl-PL" dirty="0"/>
              <a:t>, a w przypadku publicznych szkół, w których zajęcia </a:t>
            </a:r>
            <a:r>
              <a:rPr lang="pl-PL" dirty="0" smtClean="0"/>
              <a:t>dydaktyczno-wychowawcze rozpoczynają </a:t>
            </a:r>
            <a:r>
              <a:rPr lang="pl-PL" dirty="0"/>
              <a:t>się w pierwszym powszednim dniu lutego – do końca września, podaje do publicznej </a:t>
            </a:r>
            <a:r>
              <a:rPr lang="pl-PL" dirty="0" smtClean="0"/>
              <a:t>wiadomości odpowiednio </a:t>
            </a:r>
            <a:r>
              <a:rPr lang="pl-PL" dirty="0"/>
              <a:t>informację o: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1) języku obcym, który jest językiem nauczania albo drugim językiem nauczania w </a:t>
            </a:r>
            <a:r>
              <a:rPr lang="pl-PL" dirty="0" smtClean="0"/>
              <a:t>szkole </a:t>
            </a:r>
            <a:r>
              <a:rPr lang="pl-PL" dirty="0"/>
              <a:t>lub </a:t>
            </a:r>
            <a:r>
              <a:rPr lang="pl-PL" dirty="0" smtClean="0"/>
              <a:t>oddziale dwujęzycznym;</a:t>
            </a:r>
            <a:endParaRPr lang="pl-PL" dirty="0"/>
          </a:p>
          <a:p>
            <a:pPr algn="just">
              <a:lnSpc>
                <a:spcPct val="150000"/>
              </a:lnSpc>
            </a:pPr>
            <a:r>
              <a:rPr lang="pl-PL" dirty="0"/>
              <a:t>2) sporcie, w którym odbywa się szkolenie sportowe w </a:t>
            </a:r>
            <a:r>
              <a:rPr lang="pl-PL" dirty="0" smtClean="0"/>
              <a:t>szkole </a:t>
            </a:r>
            <a:r>
              <a:rPr lang="pl-PL" dirty="0"/>
              <a:t>lub </a:t>
            </a:r>
            <a:r>
              <a:rPr lang="pl-PL" dirty="0" smtClean="0"/>
              <a:t>oddziale sportowym,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3</a:t>
            </a:r>
            <a:r>
              <a:rPr lang="pl-PL" dirty="0"/>
              <a:t>) obowiązkowych zajęciach edukacyjnych, </a:t>
            </a:r>
            <a:r>
              <a:rPr lang="pl-PL" dirty="0" smtClean="0"/>
              <a:t>z </a:t>
            </a:r>
            <a:r>
              <a:rPr lang="pl-PL" dirty="0"/>
              <a:t>których oceny wymienione na świadectwie ukończenia </a:t>
            </a:r>
            <a:r>
              <a:rPr lang="pl-PL" dirty="0" smtClean="0"/>
              <a:t>szkoły podstawowej </a:t>
            </a:r>
            <a:r>
              <a:rPr lang="pl-PL" dirty="0"/>
              <a:t>będą brane pod uwagę w postępowaniu </a:t>
            </a:r>
            <a:r>
              <a:rPr lang="pl-PL" dirty="0" smtClean="0"/>
              <a:t>rekrutacyjnym do </a:t>
            </a:r>
            <a:r>
              <a:rPr lang="pl-PL" dirty="0"/>
              <a:t>szkoły </a:t>
            </a:r>
            <a:r>
              <a:rPr lang="pl-PL" dirty="0" smtClean="0"/>
              <a:t>ponadpodstawowej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3) terminie przeprowadzenia </a:t>
            </a:r>
            <a:r>
              <a:rPr lang="pl-PL" dirty="0"/>
              <a:t>sprawdzianu uzdolnień </a:t>
            </a:r>
            <a:r>
              <a:rPr lang="pl-PL" dirty="0" smtClean="0"/>
              <a:t>kierunkowych </a:t>
            </a:r>
            <a:r>
              <a:rPr lang="pl-PL" dirty="0"/>
              <a:t>oraz </a:t>
            </a:r>
            <a:r>
              <a:rPr lang="pl-PL" dirty="0" smtClean="0"/>
              <a:t>terminie </a:t>
            </a:r>
            <a:r>
              <a:rPr lang="pl-PL" dirty="0"/>
              <a:t>podania do publicznej wiadomości listy </a:t>
            </a:r>
            <a:r>
              <a:rPr lang="pl-PL" dirty="0" smtClean="0"/>
              <a:t>kandydatów, </a:t>
            </a:r>
            <a:r>
              <a:rPr lang="pl-PL" dirty="0"/>
              <a:t>którzy uzyskali pozytywny wynik tego </a:t>
            </a:r>
            <a:r>
              <a:rPr lang="pl-PL" dirty="0" smtClean="0"/>
              <a:t>sprawdzianu</a:t>
            </a:r>
            <a:r>
              <a:rPr lang="pl-PL" dirty="0"/>
              <a:t>.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4048589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pl-PL" dirty="0" smtClean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 smtClean="0"/>
              <a:t>Postępowanie </a:t>
            </a:r>
            <a:r>
              <a:rPr lang="pl-PL" dirty="0"/>
              <a:t>rekrutacyjne do </a:t>
            </a:r>
            <a:r>
              <a:rPr lang="pl-PL" dirty="0" smtClean="0"/>
              <a:t>publicznych </a:t>
            </a:r>
            <a:r>
              <a:rPr lang="pl-PL" dirty="0"/>
              <a:t>szkół </a:t>
            </a:r>
            <a:r>
              <a:rPr lang="pl-PL" dirty="0" smtClean="0"/>
              <a:t>przeprowadza </a:t>
            </a:r>
            <a:r>
              <a:rPr lang="pl-PL" b="1" dirty="0"/>
              <a:t>komisja rekrutacyjna </a:t>
            </a:r>
            <a:r>
              <a:rPr lang="pl-PL" dirty="0"/>
              <a:t>powołana przez </a:t>
            </a:r>
            <a:r>
              <a:rPr lang="pl-PL" b="1" dirty="0"/>
              <a:t>dyrektora</a:t>
            </a:r>
            <a:r>
              <a:rPr lang="pl-PL" dirty="0"/>
              <a:t> </a:t>
            </a:r>
            <a:r>
              <a:rPr lang="pl-PL" dirty="0" smtClean="0"/>
              <a:t>szkoły. </a:t>
            </a:r>
            <a:r>
              <a:rPr lang="pl-PL" dirty="0"/>
              <a:t>Dyrektor wyznacza przewodniczącego komisji </a:t>
            </a:r>
            <a:r>
              <a:rPr lang="pl-PL" dirty="0" smtClean="0"/>
              <a:t>rekrutacyjnej.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713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00244" y="1924339"/>
            <a:ext cx="8956060" cy="4521564"/>
          </a:xfrm>
        </p:spPr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pl-PL" dirty="0" smtClean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 smtClean="0"/>
              <a:t>W </a:t>
            </a:r>
            <a:r>
              <a:rPr lang="pl-PL" b="1" dirty="0" smtClean="0"/>
              <a:t>skład komisji </a:t>
            </a:r>
            <a:r>
              <a:rPr lang="pl-PL" dirty="0" smtClean="0"/>
              <a:t>rekrutacyjnej przeprowadzającej postępowanie rekrutacyjne do szkoły wchodzi co najmniej 3 nauczycieli tej szkoły.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768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skład komisji rekrutacyjnej </a:t>
            </a:r>
            <a:r>
              <a:rPr lang="pl-PL" b="1" dirty="0"/>
              <a:t>nie mogą wchodzić</a:t>
            </a:r>
            <a:r>
              <a:rPr lang="pl-PL" dirty="0"/>
              <a:t>:</a:t>
            </a:r>
          </a:p>
          <a:p>
            <a:r>
              <a:rPr lang="pl-PL" dirty="0" smtClean="0"/>
              <a:t>dyrektor </a:t>
            </a:r>
            <a:r>
              <a:rPr lang="pl-PL" dirty="0"/>
              <a:t>szkoły, w której działa komisja rekrutacyjna;</a:t>
            </a:r>
          </a:p>
          <a:p>
            <a:r>
              <a:rPr lang="pl-PL" dirty="0" smtClean="0"/>
              <a:t>osoba</a:t>
            </a:r>
            <a:r>
              <a:rPr lang="pl-PL" dirty="0"/>
              <a:t>, której dziecko uczestniczy w postępowaniu rekrutacyjnym przeprowadzanym do danej </a:t>
            </a:r>
            <a:r>
              <a:rPr lang="pl-PL" dirty="0" smtClean="0"/>
              <a:t>szkoły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 smtClean="0"/>
              <a:t>Dyrektor </a:t>
            </a:r>
            <a:r>
              <a:rPr lang="pl-PL" dirty="0"/>
              <a:t>szkoły może dokonywać zmian w składzie komisji rekrutacyjnej, w tym zmiany osoby wyznaczonej </a:t>
            </a:r>
            <a:r>
              <a:rPr lang="pl-PL" dirty="0" smtClean="0"/>
              <a:t>na przewodniczącego </a:t>
            </a:r>
            <a:r>
              <a:rPr lang="pl-PL" dirty="0"/>
              <a:t>komisji.</a:t>
            </a:r>
          </a:p>
        </p:txBody>
      </p:sp>
    </p:spTree>
    <p:extLst>
      <p:ext uri="{BB962C8B-B14F-4D97-AF65-F5344CB8AC3E}">
        <p14:creationId xmlns:p14="http://schemas.microsoft.com/office/powerpoint/2010/main" val="81655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 smtClean="0"/>
              <a:t>Do </a:t>
            </a:r>
            <a:r>
              <a:rPr lang="pl-PL" b="1" dirty="0"/>
              <a:t>zadań komisji rekrutacyjnej </a:t>
            </a:r>
            <a:r>
              <a:rPr lang="pl-PL" dirty="0"/>
              <a:t>należy weryfikacja </a:t>
            </a: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spełniania </a:t>
            </a:r>
            <a:r>
              <a:rPr lang="pl-PL" dirty="0"/>
              <a:t>przez kandydata warunków lub kryteriów </a:t>
            </a:r>
            <a:r>
              <a:rPr lang="pl-PL" dirty="0" smtClean="0"/>
              <a:t>branych</a:t>
            </a:r>
          </a:p>
          <a:p>
            <a:pPr marL="0" indent="0" algn="ctr">
              <a:buNone/>
            </a:pPr>
            <a:r>
              <a:rPr lang="pl-PL" dirty="0" smtClean="0"/>
              <a:t> pod </a:t>
            </a:r>
            <a:r>
              <a:rPr lang="pl-PL" dirty="0"/>
              <a:t>uwagę w postępowaniu rekrutacyjnym.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338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Osoby wchodzące w skład komisji rekrutacyjnej są </a:t>
            </a:r>
          </a:p>
          <a:p>
            <a:pPr marL="0" indent="0" algn="ctr">
              <a:buNone/>
            </a:pPr>
            <a:r>
              <a:rPr lang="pl-PL" dirty="0" smtClean="0"/>
              <a:t>obowiązane do nieujawniania informacji o przebiegu </a:t>
            </a:r>
          </a:p>
          <a:p>
            <a:pPr marL="0" indent="0" algn="ctr">
              <a:buNone/>
            </a:pPr>
            <a:r>
              <a:rPr lang="pl-PL" dirty="0" smtClean="0"/>
              <a:t>posiedzenia komisji i podjętych rozstrzygnięciach, które </a:t>
            </a:r>
          </a:p>
          <a:p>
            <a:pPr marL="0" indent="0" algn="ctr">
              <a:buNone/>
            </a:pPr>
            <a:r>
              <a:rPr lang="pl-PL" dirty="0" smtClean="0"/>
              <a:t>mogą naruszać dobra osobiste kandydata lub jego rodziców, </a:t>
            </a:r>
          </a:p>
          <a:p>
            <a:pPr marL="0" indent="0" algn="ctr">
              <a:buNone/>
            </a:pPr>
            <a:r>
              <a:rPr lang="pl-PL" dirty="0" smtClean="0"/>
              <a:t>a także nauczycieli i innych pracowników szkoły.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302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1727</Words>
  <Application>Microsoft Office PowerPoint</Application>
  <PresentationFormat>Niestandardowy</PresentationFormat>
  <Paragraphs>152</Paragraphs>
  <Slides>29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0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Kuratorium Oświaty w Warszawie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Aneta Przygoda</dc:creator>
  <cp:lastModifiedBy>Użytkownik systemu Windows</cp:lastModifiedBy>
  <cp:revision>99</cp:revision>
  <dcterms:created xsi:type="dcterms:W3CDTF">2015-12-04T09:47:44Z</dcterms:created>
  <dcterms:modified xsi:type="dcterms:W3CDTF">2019-02-19T17:45:49Z</dcterms:modified>
</cp:coreProperties>
</file>